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8" r:id="rId3"/>
    <p:sldId id="259" r:id="rId4"/>
    <p:sldId id="260" r:id="rId5"/>
    <p:sldId id="257" r:id="rId6"/>
    <p:sldId id="261" r:id="rId7"/>
    <p:sldId id="262" r:id="rId8"/>
    <p:sldId id="280" r:id="rId9"/>
    <p:sldId id="263" r:id="rId10"/>
    <p:sldId id="286" r:id="rId11"/>
    <p:sldId id="278" r:id="rId12"/>
    <p:sldId id="283" r:id="rId13"/>
    <p:sldId id="281" r:id="rId14"/>
    <p:sldId id="284" r:id="rId15"/>
    <p:sldId id="279" r:id="rId16"/>
    <p:sldId id="282" r:id="rId17"/>
    <p:sldId id="285"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12" r:id="rId40"/>
    <p:sldId id="313" r:id="rId41"/>
    <p:sldId id="314" r:id="rId42"/>
    <p:sldId id="315" r:id="rId43"/>
    <p:sldId id="316" r:id="rId44"/>
    <p:sldId id="317" r:id="rId45"/>
    <p:sldId id="318" r:id="rId46"/>
    <p:sldId id="319" r:id="rId47"/>
    <p:sldId id="320" r:id="rId48"/>
    <p:sldId id="321" r:id="rId49"/>
    <p:sldId id="308" r:id="rId50"/>
    <p:sldId id="309" r:id="rId51"/>
    <p:sldId id="322" r:id="rId52"/>
    <p:sldId id="276" r:id="rId53"/>
    <p:sldId id="27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6"/>
    <p:restoredTop sz="94462"/>
  </p:normalViewPr>
  <p:slideViewPr>
    <p:cSldViewPr snapToGrid="0" snapToObjects="1">
      <p:cViewPr varScale="1">
        <p:scale>
          <a:sx n="125" d="100"/>
          <a:sy n="125" d="100"/>
        </p:scale>
        <p:origin x="176" y="8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44EF5-F762-0549-B994-8B993D3419F2}"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EDB10-A552-4045-983B-94ECC6476676}" type="slidenum">
              <a:rPr lang="en-US" smtClean="0"/>
              <a:t>‹#›</a:t>
            </a:fld>
            <a:endParaRPr lang="en-US"/>
          </a:p>
        </p:txBody>
      </p:sp>
    </p:spTree>
    <p:extLst>
      <p:ext uri="{BB962C8B-B14F-4D97-AF65-F5344CB8AC3E}">
        <p14:creationId xmlns:p14="http://schemas.microsoft.com/office/powerpoint/2010/main" val="290799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D77B6C-192B-4A44-91F9-A9BE91FCC077}" type="slidenum">
              <a:rPr lang="en-US" smtClean="0"/>
              <a:t>45</a:t>
            </a:fld>
            <a:endParaRPr lang="en-US"/>
          </a:p>
        </p:txBody>
      </p:sp>
    </p:spTree>
    <p:extLst>
      <p:ext uri="{BB962C8B-B14F-4D97-AF65-F5344CB8AC3E}">
        <p14:creationId xmlns:p14="http://schemas.microsoft.com/office/powerpoint/2010/main" val="2904762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b="1" dirty="0"/>
              <a:t>Probability and </a:t>
            </a:r>
            <a:br>
              <a:rPr lang="en-US" b="1" dirty="0"/>
            </a:br>
            <a:r>
              <a:rPr lang="en-US" b="1" dirty="0"/>
              <a:t>Discrete Variables</a:t>
            </a:r>
            <a:br>
              <a:rPr lang="en-US" dirty="0"/>
            </a:br>
            <a:r>
              <a:rPr lang="en-US" sz="4000" dirty="0"/>
              <a:t>Biology 683</a:t>
            </a:r>
            <a:br>
              <a:rPr lang="en-US" sz="4000" dirty="0"/>
            </a:br>
            <a:br>
              <a:rPr lang="en-US" sz="4000" dirty="0"/>
            </a:br>
            <a:br>
              <a:rPr lang="en-US" sz="4000" dirty="0"/>
            </a:b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A6EE5B6F-823B-9345-BAF0-D9F6AD0C0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068" y="763163"/>
            <a:ext cx="5401388" cy="4558850"/>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47995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𝑟</m:t>
                          </m:r>
                          <m:rad>
                            <m:radPr>
                              <m:degHide m:val="on"/>
                              <m:ctrlPr>
                                <a:rPr lang="en-US" sz="3200" b="0" i="1" smtClean="0">
                                  <a:latin typeface="Cambria Math" panose="02040503050406030204" pitchFamily="18" charset="0"/>
                                </a:rPr>
                              </m:ctrlPr>
                            </m:radPr>
                            <m:deg/>
                            <m:e>
                              <m:r>
                                <a:rPr lang="en-US" sz="3200" b="0" i="1" smtClean="0">
                                  <a:latin typeface="Cambria Math" charset="0"/>
                                </a:rPr>
                                <m:t>𝑑𝑓</m:t>
                              </m:r>
                            </m:e>
                          </m:rad>
                        </m:num>
                        <m:den>
                          <m:rad>
                            <m:radPr>
                              <m:degHide m:val="on"/>
                              <m:ctrlPr>
                                <a:rPr lang="mr-IN" sz="3200" b="0" i="1" smtClean="0">
                                  <a:latin typeface="Cambria Math" panose="02040503050406030204" pitchFamily="18" charset="0"/>
                                </a:rPr>
                              </m:ctrlPr>
                            </m:radPr>
                            <m:deg/>
                            <m:e>
                              <m:r>
                                <a:rPr lang="en-US" sz="3200" b="0" i="1" smtClean="0">
                                  <a:latin typeface="Cambria Math" charset="0"/>
                                </a:rPr>
                                <m:t>1−</m:t>
                              </m:r>
                              <m:sSup>
                                <m:sSupPr>
                                  <m:ctrlPr>
                                    <a:rPr lang="en-US" sz="3200" b="0" i="1" smtClean="0">
                                      <a:latin typeface="Cambria Math" panose="02040503050406030204" pitchFamily="18"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406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panose="02040503050406030204" pitchFamily="18"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032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parameter estimate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a:t>Pr</a:t>
                </a:r>
                <a:r>
                  <a:rPr lang="en-US" sz="1200" dirty="0"/>
                  <a:t>(data)</a:t>
                </a:r>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6797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parameter estimate</a:t>
            </a:r>
          </a:p>
        </p:txBody>
      </p:sp>
      <p:sp>
        <p:nvSpPr>
          <p:cNvPr id="4" name="Rectangle 3"/>
          <p:cNvSpPr/>
          <p:nvPr/>
        </p:nvSpPr>
        <p:spPr>
          <a:xfrm>
            <a:off x="461209" y="1391199"/>
            <a:ext cx="11522243" cy="523220"/>
          </a:xfrm>
          <a:prstGeom prst="rect">
            <a:avLst/>
          </a:prstGeom>
        </p:spPr>
        <p:txBody>
          <a:bodyPr wrap="square">
            <a:spAutoFit/>
          </a:bodyPr>
          <a:lstStyle/>
          <a:p>
            <a:r>
              <a:rPr lang="en-US" sz="2800" dirty="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a:t>Why do I need a control? </a:t>
            </a:r>
          </a:p>
          <a:p>
            <a:pPr lvl="1"/>
            <a:r>
              <a:rPr lang="en-US" sz="2400" dirty="0"/>
              <a:t>Hardly anything is absolute or constant </a:t>
            </a:r>
          </a:p>
          <a:p>
            <a:pPr lvl="1"/>
            <a:r>
              <a:rPr lang="en-US" sz="2400" dirty="0"/>
              <a:t>To interpret an experiment, we need to compare the experimental subjects to the correct reference group </a:t>
            </a:r>
          </a:p>
          <a:p>
            <a:pPr lvl="1"/>
            <a:endParaRPr lang="en-US" sz="2400" dirty="0"/>
          </a:p>
          <a:p>
            <a:r>
              <a:rPr lang="en-US" sz="2400" b="1" dirty="0"/>
              <a:t>What is an appropriate control? </a:t>
            </a:r>
          </a:p>
          <a:p>
            <a:pPr lvl="1"/>
            <a:r>
              <a:rPr lang="en-US" sz="2400" dirty="0"/>
              <a:t>Ideal controls are identical to the experimental population, except for the one parameter being manipulated </a:t>
            </a:r>
          </a:p>
          <a:p>
            <a:pPr lvl="1"/>
            <a:r>
              <a:rPr lang="en-US" sz="2400" dirty="0"/>
              <a:t>The control population should be similar in all other respects to the experimental population </a:t>
            </a:r>
          </a:p>
          <a:p>
            <a:pPr lvl="1"/>
            <a:r>
              <a:rPr lang="en-US" sz="2400" dirty="0"/>
              <a:t>The control population should experience sham manipulations that simulate any manipulations applied to the experimental population </a:t>
            </a:r>
          </a:p>
          <a:p>
            <a:pPr lvl="1"/>
            <a:endParaRPr lang="en-US" sz="2400" dirty="0"/>
          </a:p>
          <a:p>
            <a:r>
              <a:rPr lang="en-US" sz="2400" b="1" dirty="0"/>
              <a:t>Sometimes you might need multiple different controls. </a:t>
            </a:r>
          </a:p>
        </p:txBody>
      </p:sp>
    </p:spTree>
    <p:extLst>
      <p:ext uri="{BB962C8B-B14F-4D97-AF65-F5344CB8AC3E}">
        <p14:creationId xmlns:p14="http://schemas.microsoft.com/office/powerpoint/2010/main" val="230347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3046988"/>
          </a:xfrm>
          <a:prstGeom prst="rect">
            <a:avLst/>
          </a:prstGeom>
        </p:spPr>
        <p:txBody>
          <a:bodyPr wrap="square">
            <a:spAutoFit/>
          </a:bodyPr>
          <a:lstStyle/>
          <a:p>
            <a:r>
              <a:rPr lang="en-US" sz="2400" b="1" dirty="0"/>
              <a:t>Experimenter bias is real </a:t>
            </a:r>
          </a:p>
          <a:p>
            <a:pPr lvl="1"/>
            <a:r>
              <a:rPr lang="en-US" sz="2400" dirty="0"/>
              <a:t>The results of your study can be influenced by your expectations </a:t>
            </a:r>
          </a:p>
          <a:p>
            <a:pPr lvl="1"/>
            <a:endParaRPr lang="en-US" sz="2400" dirty="0"/>
          </a:p>
          <a:p>
            <a:r>
              <a:rPr lang="en-US" sz="2400" b="1" dirty="0"/>
              <a:t>Some precautions </a:t>
            </a:r>
          </a:p>
          <a:p>
            <a:pPr lvl="1"/>
            <a:r>
              <a:rPr lang="en-US" sz="2400" dirty="0"/>
              <a:t>Randomize assignment of subjects to controls and treatments (</a:t>
            </a:r>
            <a:r>
              <a:rPr lang="en-US" sz="2400" b="1" dirty="0"/>
              <a:t>use R or </a:t>
            </a:r>
            <a:r>
              <a:rPr lang="en-US" sz="2400" b="1" dirty="0" err="1"/>
              <a:t>random.org</a:t>
            </a:r>
            <a:r>
              <a:rPr lang="en-US" sz="2400" dirty="0"/>
              <a:t>).  </a:t>
            </a:r>
          </a:p>
          <a:p>
            <a:pPr lvl="1"/>
            <a:endParaRPr lang="en-US" sz="2400" dirty="0"/>
          </a:p>
          <a:p>
            <a:pPr lvl="1"/>
            <a:r>
              <a:rPr lang="en-US" sz="2400" dirty="0"/>
              <a:t>Humans are bad at recognizing and creating randomness. </a:t>
            </a:r>
          </a:p>
          <a:p>
            <a:endParaRPr lang="en-US" sz="2400" b="1" dirty="0"/>
          </a:p>
        </p:txBody>
      </p:sp>
    </p:spTree>
    <p:extLst>
      <p:ext uri="{BB962C8B-B14F-4D97-AF65-F5344CB8AC3E}">
        <p14:creationId xmlns:p14="http://schemas.microsoft.com/office/powerpoint/2010/main" val="177863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04396" y="1762479"/>
            <a:ext cx="11801138" cy="1938992"/>
          </a:xfrm>
          <a:prstGeom prst="rect">
            <a:avLst/>
          </a:prstGeom>
        </p:spPr>
        <p:txBody>
          <a:bodyPr wrap="square">
            <a:spAutoFit/>
          </a:bodyPr>
          <a:lstStyle/>
          <a:p>
            <a:pPr marL="742950" indent="-742950">
              <a:buFont typeface="+mj-lt"/>
              <a:buAutoNum type="arabicPeriod"/>
            </a:pPr>
            <a:r>
              <a:rPr lang="en-US" sz="4000" dirty="0"/>
              <a:t>If I say the 95% CI is 1.2-1.7, what do I mean?</a:t>
            </a:r>
          </a:p>
          <a:p>
            <a:pPr marL="742950" indent="-742950">
              <a:buFont typeface="+mj-lt"/>
              <a:buAutoNum type="arabicPeriod"/>
            </a:pPr>
            <a:endParaRPr lang="en-US" sz="4000" dirty="0"/>
          </a:p>
          <a:p>
            <a:pPr marL="742950" indent="-742950">
              <a:buFont typeface="+mj-lt"/>
              <a:buAutoNum type="arabicPeriod"/>
            </a:pPr>
            <a:r>
              <a:rPr lang="en-US" sz="4000" dirty="0"/>
              <a:t>What is the difference in a parameter and a statistic?</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a:t>Use a blind or double-blind experimental design </a:t>
            </a:r>
          </a:p>
          <a:p>
            <a:pPr lvl="1"/>
            <a:r>
              <a:rPr lang="en-US" sz="2400" dirty="0"/>
              <a:t>Blind: the subject doesn’t know whether it’s an experimental or control subject </a:t>
            </a:r>
          </a:p>
          <a:p>
            <a:pPr lvl="1"/>
            <a:r>
              <a:rPr lang="en-US" sz="2400" dirty="0"/>
              <a:t>Double-blind: neither the researcher nor subject know which subjects are experimental versus control</a:t>
            </a:r>
          </a:p>
          <a:p>
            <a:pPr lvl="1"/>
            <a:endParaRPr lang="en-US" sz="2400" dirty="0"/>
          </a:p>
          <a:p>
            <a:r>
              <a:rPr lang="en-US" sz="2400" b="1" dirty="0"/>
              <a:t>How can you apply this to your research? </a:t>
            </a:r>
          </a:p>
        </p:txBody>
      </p:sp>
    </p:spTree>
    <p:extLst>
      <p:ext uri="{BB962C8B-B14F-4D97-AF65-F5344CB8AC3E}">
        <p14:creationId xmlns:p14="http://schemas.microsoft.com/office/powerpoint/2010/main" val="306982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1149294"/>
            <a:ext cx="11801138" cy="3416320"/>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r>
              <a:rPr lang="en-US" sz="2800" dirty="0"/>
              <a:t>A difference between groups that the experimenter fails to account for </a:t>
            </a:r>
          </a:p>
          <a:p>
            <a:pPr marL="457200" indent="-457200">
              <a:lnSpc>
                <a:spcPct val="150000"/>
              </a:lnSpc>
              <a:buFont typeface="+mj-lt"/>
              <a:buAutoNum type="arabicPeriod"/>
            </a:pPr>
            <a:r>
              <a:rPr lang="en-US" sz="2800" dirty="0"/>
              <a:t>A hidden variable that creates an apparent causal relationship that isn’t real </a:t>
            </a:r>
          </a:p>
          <a:p>
            <a:pPr marL="457200" indent="-457200">
              <a:lnSpc>
                <a:spcPct val="150000"/>
              </a:lnSpc>
              <a:buFont typeface="+mj-lt"/>
              <a:buAutoNum type="arabicPeriod"/>
            </a:pPr>
            <a:r>
              <a:rPr lang="en-US" sz="2800" b="1" dirty="0"/>
              <a:t>An experiment with confounded variables can be impossible to interpret and impossible to fix </a:t>
            </a:r>
            <a:endParaRPr lang="en-US" sz="2800" dirty="0"/>
          </a:p>
        </p:txBody>
      </p:sp>
    </p:spTree>
    <p:extLst>
      <p:ext uri="{BB962C8B-B14F-4D97-AF65-F5344CB8AC3E}">
        <p14:creationId xmlns:p14="http://schemas.microsoft.com/office/powerpoint/2010/main" val="371299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208571"/>
          </a:xfrm>
          <a:prstGeom prst="rect">
            <a:avLst/>
          </a:prstGeom>
        </p:spPr>
        <p:txBody>
          <a:bodyPr wrap="square">
            <a:spAutoFit/>
          </a:bodyPr>
          <a:lstStyle/>
          <a:p>
            <a:r>
              <a:rPr lang="en-US" sz="3200" b="1" dirty="0"/>
              <a:t>Study type			</a:t>
            </a:r>
          </a:p>
          <a:p>
            <a:endParaRPr lang="en-US" sz="1050" dirty="0"/>
          </a:p>
          <a:p>
            <a:r>
              <a:rPr lang="en-US" sz="3200" dirty="0"/>
              <a:t>Gene expression level		</a:t>
            </a:r>
          </a:p>
          <a:p>
            <a:r>
              <a:rPr lang="en-US" sz="3200" dirty="0"/>
              <a:t>Diversification		</a:t>
            </a:r>
          </a:p>
          <a:p>
            <a:r>
              <a:rPr lang="en-US" sz="3200" dirty="0"/>
              <a:t>Lung cancer and coffee</a:t>
            </a:r>
          </a:p>
          <a:p>
            <a:r>
              <a:rPr lang="en-US" sz="3200" dirty="0"/>
              <a:t>Behavior</a:t>
            </a:r>
          </a:p>
          <a:p>
            <a:r>
              <a:rPr lang="en-US" sz="3200" dirty="0"/>
              <a:t>Effective population size</a:t>
            </a:r>
            <a:endParaRPr lang="en-US" sz="2400" dirty="0"/>
          </a:p>
        </p:txBody>
      </p:sp>
      <p:sp>
        <p:nvSpPr>
          <p:cNvPr id="3" name="Rectangle 2"/>
          <p:cNvSpPr/>
          <p:nvPr/>
        </p:nvSpPr>
        <p:spPr>
          <a:xfrm>
            <a:off x="5988627" y="1161821"/>
            <a:ext cx="6096000" cy="3208571"/>
          </a:xfrm>
          <a:prstGeom prst="rect">
            <a:avLst/>
          </a:prstGeom>
        </p:spPr>
        <p:txBody>
          <a:bodyPr>
            <a:spAutoFit/>
          </a:bodyPr>
          <a:lstStyle/>
          <a:p>
            <a:r>
              <a:rPr lang="en-US" sz="3200" b="1" dirty="0"/>
              <a:t>Confounding variable</a:t>
            </a:r>
          </a:p>
          <a:p>
            <a:endParaRPr lang="en-US" sz="1050" b="1" dirty="0"/>
          </a:p>
          <a:p>
            <a:r>
              <a:rPr lang="en-US" sz="3200" dirty="0"/>
              <a:t>recent gene duplication</a:t>
            </a:r>
          </a:p>
          <a:p>
            <a:r>
              <a:rPr lang="en-US" sz="3200" dirty="0"/>
              <a:t>unobserved traits</a:t>
            </a:r>
          </a:p>
          <a:p>
            <a:r>
              <a:rPr lang="en-US" sz="3200" dirty="0"/>
              <a:t>coffee smoking correlation</a:t>
            </a:r>
          </a:p>
          <a:p>
            <a:r>
              <a:rPr lang="en-US" sz="3200" dirty="0"/>
              <a:t>maternal effects</a:t>
            </a:r>
          </a:p>
          <a:p>
            <a:r>
              <a:rPr lang="en-US" sz="3200" dirty="0"/>
              <a:t>breeding system</a:t>
            </a:r>
          </a:p>
        </p:txBody>
      </p:sp>
    </p:spTree>
    <p:extLst>
      <p:ext uri="{BB962C8B-B14F-4D97-AF65-F5344CB8AC3E}">
        <p14:creationId xmlns:p14="http://schemas.microsoft.com/office/powerpoint/2010/main" val="268016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Redesign the procedure</a:t>
            </a:r>
          </a:p>
        </p:txBody>
      </p:sp>
      <p:sp>
        <p:nvSpPr>
          <p:cNvPr id="4" name="Rectangle 3"/>
          <p:cNvSpPr/>
          <p:nvPr/>
        </p:nvSpPr>
        <p:spPr>
          <a:xfrm>
            <a:off x="237995" y="1161821"/>
            <a:ext cx="7422553" cy="5386090"/>
          </a:xfrm>
          <a:prstGeom prst="rect">
            <a:avLst/>
          </a:prstGeom>
        </p:spPr>
        <p:txBody>
          <a:bodyPr wrap="square">
            <a:spAutoFit/>
          </a:bodyPr>
          <a:lstStyle/>
          <a:p>
            <a:pPr marL="457200" indent="-457200">
              <a:buFont typeface="Arial" charset="0"/>
              <a:buChar char="•"/>
            </a:pPr>
            <a:r>
              <a:rPr lang="en-US" sz="3200" b="1" dirty="0"/>
              <a:t>Collect 750 beetles from a population cage.</a:t>
            </a:r>
          </a:p>
          <a:p>
            <a:pPr marL="457200" indent="-457200">
              <a:buFont typeface="Arial" charset="0"/>
              <a:buChar char="•"/>
            </a:pPr>
            <a:r>
              <a:rPr lang="en-US" sz="3200" b="1" dirty="0"/>
              <a:t>Create 30 new vials with 25 beetles each.</a:t>
            </a:r>
          </a:p>
          <a:p>
            <a:pPr marL="457200" indent="-457200">
              <a:buFont typeface="Arial" charset="0"/>
              <a:buChar char="•"/>
            </a:pPr>
            <a:r>
              <a:rPr lang="en-US" sz="3200" b="1" dirty="0"/>
              <a:t>Make the first 15 of these control vials and use food media A.</a:t>
            </a:r>
          </a:p>
          <a:p>
            <a:pPr marL="457200" indent="-457200">
              <a:buFont typeface="Arial" charset="0"/>
              <a:buChar char="•"/>
            </a:pPr>
            <a:r>
              <a:rPr lang="en-US" sz="3200" b="1" dirty="0"/>
              <a:t>Make the next 15 of these experiment vials and use food media B.</a:t>
            </a:r>
          </a:p>
          <a:p>
            <a:pPr marL="457200" indent="-457200">
              <a:buFont typeface="Arial" charset="0"/>
              <a:buChar char="•"/>
            </a:pPr>
            <a:r>
              <a:rPr lang="en-US" sz="3200" b="1" dirty="0"/>
              <a:t>Place in a rack as shown and place in the incubator.</a:t>
            </a:r>
            <a:endParaRPr lang="en-US" sz="3200" dirty="0"/>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7667" y="1544188"/>
            <a:ext cx="1782387" cy="4734298"/>
          </a:xfrm>
          <a:prstGeom prst="rect">
            <a:avLst/>
          </a:prstGeom>
        </p:spPr>
      </p:pic>
      <p:sp>
        <p:nvSpPr>
          <p:cNvPr id="5" name="Rectangle 4"/>
          <p:cNvSpPr/>
          <p:nvPr/>
        </p:nvSpPr>
        <p:spPr>
          <a:xfrm rot="5400000">
            <a:off x="8145071" y="1490064"/>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597668" y="1038427"/>
            <a:ext cx="1782386" cy="584775"/>
          </a:xfrm>
          <a:prstGeom prst="rect">
            <a:avLst/>
          </a:prstGeom>
          <a:noFill/>
        </p:spPr>
        <p:txBody>
          <a:bodyPr wrap="square" rtlCol="0">
            <a:spAutoFit/>
          </a:bodyPr>
          <a:lstStyle/>
          <a:p>
            <a:pPr algn="ctr"/>
            <a:r>
              <a:rPr lang="en-US" sz="3200"/>
              <a:t>Media A</a:t>
            </a:r>
          </a:p>
        </p:txBody>
      </p:sp>
      <p:sp>
        <p:nvSpPr>
          <p:cNvPr id="7" name="Rectangle 6"/>
          <p:cNvSpPr/>
          <p:nvPr/>
        </p:nvSpPr>
        <p:spPr>
          <a:xfrm rot="5400000">
            <a:off x="8051662" y="4288512"/>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597667" y="6179661"/>
            <a:ext cx="1782387" cy="584775"/>
          </a:xfrm>
          <a:prstGeom prst="rect">
            <a:avLst/>
          </a:prstGeom>
          <a:noFill/>
        </p:spPr>
        <p:txBody>
          <a:bodyPr wrap="square" rtlCol="0">
            <a:spAutoFit/>
          </a:bodyPr>
          <a:lstStyle/>
          <a:p>
            <a:pPr algn="ctr"/>
            <a:r>
              <a:rPr lang="en-US" sz="3200" dirty="0"/>
              <a:t>Media B</a:t>
            </a:r>
          </a:p>
        </p:txBody>
      </p:sp>
    </p:spTree>
    <p:extLst>
      <p:ext uri="{BB962C8B-B14F-4D97-AF65-F5344CB8AC3E}">
        <p14:creationId xmlns:p14="http://schemas.microsoft.com/office/powerpoint/2010/main" val="2620200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4708981"/>
          </a:xfrm>
          <a:prstGeom prst="rect">
            <a:avLst/>
          </a:prstGeom>
        </p:spPr>
        <p:txBody>
          <a:bodyPr wrap="square">
            <a:spAutoFit/>
          </a:bodyPr>
          <a:lstStyle/>
          <a:p>
            <a:r>
              <a:rPr lang="en-US" sz="3200" dirty="0"/>
              <a:t>Occurs when measured subjects are not independent draws from the population </a:t>
            </a:r>
          </a:p>
          <a:p>
            <a:endParaRPr lang="en-US" sz="2000" dirty="0"/>
          </a:p>
          <a:p>
            <a:pPr marL="457200" indent="-457200">
              <a:buFont typeface="+mj-lt"/>
              <a:buAutoNum type="arabicPeriod"/>
            </a:pPr>
            <a:r>
              <a:rPr lang="en-US" sz="2400" dirty="0"/>
              <a:t>10 rats are studied and tested on three consecutive days, resulting in 15 observations for the control group and 15 observations for the treatment groups</a:t>
            </a:r>
          </a:p>
          <a:p>
            <a:pPr marL="457200" indent="-457200">
              <a:buFont typeface="+mj-lt"/>
              <a:buAutoNum type="arabicPeriod"/>
            </a:pPr>
            <a:r>
              <a:rPr lang="en-US" sz="2400" dirty="0"/>
              <a:t>The experiment is conducted in two tanks: tank 1 has hormone added, tank 2 is the control tank. 10 fish are tested per tank. </a:t>
            </a:r>
          </a:p>
          <a:p>
            <a:pPr marL="457200" indent="-457200">
              <a:buFont typeface="+mj-lt"/>
              <a:buAutoNum type="arabicPeriod"/>
            </a:pPr>
            <a:r>
              <a:rPr lang="en-US" sz="2400" dirty="0"/>
              <a:t>We are testing for the effects of mating system on genome size. We use 5 outbreeding insects and 5 inbreeding species of beetles. </a:t>
            </a:r>
          </a:p>
          <a:p>
            <a:pPr marL="457200" indent="-457200">
              <a:buFont typeface="+mj-lt"/>
              <a:buAutoNum type="arabicPeriod"/>
            </a:pPr>
            <a:r>
              <a:rPr lang="en-US" sz="2400" dirty="0"/>
              <a:t>Beetles are segregated by sex into two vials, with 10 individuals per vial. I draw a male and female at random and test them, returning them to the vials at the end. I perform a total of 40 such tests. What’s the problem? </a:t>
            </a:r>
          </a:p>
        </p:txBody>
      </p:sp>
    </p:spTree>
    <p:extLst>
      <p:ext uri="{BB962C8B-B14F-4D97-AF65-F5344CB8AC3E}">
        <p14:creationId xmlns:p14="http://schemas.microsoft.com/office/powerpoint/2010/main" val="94759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a:t>A biological replicate involves a new, independent test subject</a:t>
            </a:r>
          </a:p>
          <a:p>
            <a:pPr marL="514350" indent="-514350">
              <a:buFont typeface="Arial" charset="0"/>
              <a:buChar char="•"/>
            </a:pPr>
            <a:endParaRPr lang="en-US" sz="3600" dirty="0"/>
          </a:p>
          <a:p>
            <a:pPr marL="514350" indent="-514350">
              <a:buFont typeface="Arial" charset="0"/>
              <a:buChar char="•"/>
            </a:pPr>
            <a:r>
              <a:rPr lang="en-US" sz="3600" dirty="0"/>
              <a:t>A technical replicate involves repeating the same procedure on a new sample from the same subject</a:t>
            </a:r>
          </a:p>
          <a:p>
            <a:pPr marL="514350" indent="-514350">
              <a:buFont typeface="Arial" charset="0"/>
              <a:buChar char="•"/>
            </a:pPr>
            <a:endParaRPr lang="en-US" sz="3600" dirty="0"/>
          </a:p>
          <a:p>
            <a:pPr marL="514350" indent="-514350">
              <a:buFont typeface="Arial" charset="0"/>
              <a:buChar char="•"/>
            </a:pPr>
            <a:r>
              <a:rPr lang="en-US" sz="3600" dirty="0"/>
              <a:t>Technical replicates do not contribute to your estimates of population-level parameters, but they can increase the precision of measurements on individuals</a:t>
            </a:r>
          </a:p>
        </p:txBody>
      </p:sp>
    </p:spTree>
    <p:extLst>
      <p:ext uri="{BB962C8B-B14F-4D97-AF65-F5344CB8AC3E}">
        <p14:creationId xmlns:p14="http://schemas.microsoft.com/office/powerpoint/2010/main" val="305502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Which kind of replication</a:t>
            </a: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a:t>In general, biological replicates are superior to technical replicates, because biological replicates increase power. </a:t>
            </a:r>
          </a:p>
          <a:p>
            <a:pPr marL="514350" indent="-514350">
              <a:buFont typeface="Arial" charset="0"/>
              <a:buChar char="•"/>
            </a:pPr>
            <a:endParaRPr lang="en-US" sz="3600" dirty="0"/>
          </a:p>
          <a:p>
            <a:pPr marL="514350" indent="-514350">
              <a:buFont typeface="Arial" charset="0"/>
              <a:buChar char="•"/>
            </a:pPr>
            <a:r>
              <a:rPr lang="en-US" sz="3600" dirty="0"/>
              <a:t>Technical 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4159018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a:t>Ensure as much as possible that controls and experimental individuals are from identical populations (except for the factor of interest) </a:t>
            </a:r>
          </a:p>
          <a:p>
            <a:pPr marL="457200" indent="-457200">
              <a:buFont typeface="Arial" charset="0"/>
              <a:buChar char="•"/>
            </a:pPr>
            <a:endParaRPr lang="en-US" sz="2800" dirty="0"/>
          </a:p>
          <a:p>
            <a:pPr marL="457200" indent="-457200">
              <a:buFont typeface="Arial" charset="0"/>
              <a:buChar char="•"/>
            </a:pPr>
            <a:r>
              <a:rPr lang="en-US" sz="2800" dirty="0"/>
              <a:t>Treat your controls as similarly as possible to the experimental subjects (sham injections, placebos, etc.) </a:t>
            </a:r>
          </a:p>
          <a:p>
            <a:pPr marL="457200" indent="-457200">
              <a:buFont typeface="Arial" charset="0"/>
              <a:buChar char="•"/>
            </a:pPr>
            <a:endParaRPr lang="en-US" sz="2800" dirty="0"/>
          </a:p>
          <a:p>
            <a:pPr marL="457200" indent="-457200">
              <a:buFont typeface="Arial" charset="0"/>
              <a:buChar char="•"/>
            </a:pPr>
            <a:r>
              <a:rPr lang="en-US" sz="2800" dirty="0"/>
              <a:t>Conduct your control manipulations in parallel with your experimental manipulations </a:t>
            </a:r>
          </a:p>
          <a:p>
            <a:pPr marL="457200" indent="-457200">
              <a:buFont typeface="Arial" charset="0"/>
              <a:buChar char="•"/>
            </a:pPr>
            <a:endParaRPr lang="en-US" sz="2800" dirty="0"/>
          </a:p>
          <a:p>
            <a:pPr marL="457200" indent="-457200">
              <a:buFont typeface="Arial" charset="0"/>
              <a:buChar char="•"/>
            </a:pPr>
            <a:r>
              <a:rPr lang="en-US" sz="2800" dirty="0"/>
              <a:t>Think about all possible confounding variables and establish a plan to eliminate or correct for them before you start! </a:t>
            </a:r>
          </a:p>
        </p:txBody>
      </p:sp>
    </p:spTree>
    <p:extLst>
      <p:ext uri="{BB962C8B-B14F-4D97-AF65-F5344CB8AC3E}">
        <p14:creationId xmlns:p14="http://schemas.microsoft.com/office/powerpoint/2010/main" val="102606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4585871"/>
          </a:xfrm>
          <a:prstGeom prst="rect">
            <a:avLst/>
          </a:prstGeom>
        </p:spPr>
        <p:txBody>
          <a:bodyPr wrap="square">
            <a:spAutoFit/>
          </a:bodyPr>
          <a:lstStyle/>
          <a:p>
            <a:r>
              <a:rPr lang="en-US" sz="2800" dirty="0"/>
              <a:t>You should approach everything you do in the lab from the perspective of an experiment </a:t>
            </a:r>
          </a:p>
          <a:p>
            <a:endParaRPr lang="en-US" sz="1600" dirty="0"/>
          </a:p>
          <a:p>
            <a:r>
              <a:rPr lang="en-US" sz="2800" dirty="0"/>
              <a:t>Always do the appropriate controls for PCR, transformations, etc. </a:t>
            </a:r>
          </a:p>
          <a:p>
            <a:endParaRPr lang="en-US" sz="1600" dirty="0"/>
          </a:p>
          <a:p>
            <a:r>
              <a:rPr lang="en-US" sz="2800" dirty="0"/>
              <a:t>Troubleshooting is experimenting </a:t>
            </a:r>
          </a:p>
          <a:p>
            <a:endParaRPr lang="en-US" sz="1600" dirty="0"/>
          </a:p>
          <a:p>
            <a:r>
              <a:rPr lang="en-US" sz="2800" dirty="0"/>
              <a:t>Think about how you will describe the experiment before you embark on it </a:t>
            </a:r>
          </a:p>
          <a:p>
            <a:endParaRPr lang="en-US" sz="1600" dirty="0"/>
          </a:p>
          <a:p>
            <a:r>
              <a:rPr lang="en-US" sz="2800" dirty="0"/>
              <a:t>You will see that simplicity is extremely valuable </a:t>
            </a:r>
          </a:p>
          <a:p>
            <a:endParaRPr lang="en-US" sz="1600" dirty="0"/>
          </a:p>
          <a:p>
            <a:r>
              <a:rPr lang="en-US" sz="2800" dirty="0"/>
              <a:t>Think about the analysis you will do before you get started </a:t>
            </a:r>
          </a:p>
          <a:p>
            <a:endParaRPr lang="en-US" sz="1600" dirty="0"/>
          </a:p>
        </p:txBody>
      </p:sp>
    </p:spTree>
    <p:extLst>
      <p:ext uri="{BB962C8B-B14F-4D97-AF65-F5344CB8AC3E}">
        <p14:creationId xmlns:p14="http://schemas.microsoft.com/office/powerpoint/2010/main" val="39075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mc:AlternateContent xmlns:mc="http://schemas.openxmlformats.org/markup-compatibility/2006" xmlns:a14="http://schemas.microsoft.com/office/drawing/2010/main">
        <mc:Choice Requires="a14">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 </a:t>
                </a:r>
                <a14:m>
                  <m:oMath xmlns:m="http://schemas.openxmlformats.org/officeDocument/2006/math">
                    <m:r>
                      <m:rPr>
                        <m:sty m:val="p"/>
                      </m:rPr>
                      <a:rPr lang="en-US" sz="2800" b="0" i="0" smtClean="0">
                        <a:latin typeface="Cambria Math" charset="0"/>
                      </a:rPr>
                      <m:t>Pr</m:t>
                    </m:r>
                    <m:r>
                      <a:rPr lang="en-US" sz="2800" b="0" i="1" smtClean="0">
                        <a:latin typeface="Cambria Math" charset="0"/>
                      </a:rPr>
                      <m:t>⁡(</m:t>
                    </m:r>
                    <m:r>
                      <a:rPr lang="en-US" sz="2800" b="0" i="1" smtClean="0">
                        <a:latin typeface="Cambria Math" charset="0"/>
                      </a:rPr>
                      <m:t>𝑑𝑎𝑡𝑎</m:t>
                    </m:r>
                    <m:r>
                      <a:rPr lang="en-US" sz="2800" b="0" i="1" smtClean="0">
                        <a:latin typeface="Cambria Math" charset="0"/>
                      </a:rPr>
                      <m:t>|</m:t>
                    </m:r>
                    <m:r>
                      <a:rPr lang="en-US" sz="2800" b="0" i="1" smtClean="0">
                        <a:latin typeface="Cambria Math" charset="0"/>
                      </a:rPr>
                      <m:t>𝑛𝑢𝑙𝑙</m:t>
                    </m:r>
                    <m:r>
                      <a:rPr lang="en-US" sz="2800" b="0" i="1" smtClean="0">
                        <a:latin typeface="Cambria Math" charset="0"/>
                      </a:rPr>
                      <m:t>)</m:t>
                    </m:r>
                  </m:oMath>
                </a14:m>
                <a:endParaRPr lang="en-US" sz="2800" dirty="0"/>
              </a:p>
              <a:p>
                <a:pPr lvl="1"/>
                <a:endParaRPr lang="en-US" sz="2800" dirty="0"/>
              </a:p>
              <a:p>
                <a:pPr lvl="1"/>
                <a:r>
                  <a:rPr lang="en-US" sz="2800" dirty="0"/>
                  <a:t>Bayesian approach tells us if the posterior estimate of the parameter of interest overlap in our two treatments.</a:t>
                </a:r>
              </a:p>
              <a:p>
                <a:pPr lvl="1"/>
                <a:endParaRPr lang="en-US" sz="2800" dirty="0"/>
              </a:p>
              <a:p>
                <a:pPr lvl="1"/>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37995" y="1161821"/>
                <a:ext cx="11786991" cy="5693866"/>
              </a:xfrm>
              <a:prstGeom prst="rect">
                <a:avLst/>
              </a:prstGeom>
              <a:blipFill rotWithShape="0">
                <a:blip r:embed="rId2"/>
                <a:stretch>
                  <a:fillRect l="-1034" t="-1071"/>
                </a:stretch>
              </a:blipFill>
            </p:spPr>
            <p:txBody>
              <a:bodyPr/>
              <a:lstStyle/>
              <a:p>
                <a:r>
                  <a:rPr lang="en-US">
                    <a:noFill/>
                  </a:rPr>
                  <a:t> </a:t>
                </a:r>
              </a:p>
            </p:txBody>
          </p:sp>
        </mc:Fallback>
      </mc:AlternateContent>
    </p:spTree>
    <p:extLst>
      <p:ext uri="{BB962C8B-B14F-4D97-AF65-F5344CB8AC3E}">
        <p14:creationId xmlns:p14="http://schemas.microsoft.com/office/powerpoint/2010/main" val="311804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62479"/>
            <a:ext cx="11801138" cy="4844403"/>
          </a:xfrm>
          <a:prstGeom prst="rect">
            <a:avLst/>
          </a:prstGeom>
        </p:spPr>
        <p:txBody>
          <a:bodyPr wrap="square">
            <a:spAutoFit/>
          </a:bodyPr>
          <a:lstStyle/>
          <a:p>
            <a:pPr marL="742950" indent="-742950">
              <a:lnSpc>
                <a:spcPct val="200000"/>
              </a:lnSpc>
              <a:buFont typeface="+mj-lt"/>
              <a:buAutoNum type="arabicPeriod"/>
            </a:pPr>
            <a:r>
              <a:rPr lang="en-US" sz="4000" dirty="0"/>
              <a:t>Probability</a:t>
            </a:r>
          </a:p>
          <a:p>
            <a:pPr marL="742950" indent="-742950">
              <a:lnSpc>
                <a:spcPct val="200000"/>
              </a:lnSpc>
              <a:buFont typeface="+mj-lt"/>
              <a:buAutoNum type="arabicPeriod"/>
            </a:pPr>
            <a:r>
              <a:rPr lang="en-US" sz="4000" dirty="0"/>
              <a:t>Frequentist vs Bayesian</a:t>
            </a:r>
          </a:p>
          <a:p>
            <a:pPr marL="742950" indent="-742950">
              <a:lnSpc>
                <a:spcPct val="200000"/>
              </a:lnSpc>
              <a:buFont typeface="+mj-lt"/>
              <a:buAutoNum type="arabicPeriod"/>
            </a:pPr>
            <a:r>
              <a:rPr lang="en-US" sz="4000" dirty="0"/>
              <a:t>Basic experimental reminders</a:t>
            </a:r>
          </a:p>
          <a:p>
            <a:pPr marL="742950" indent="-742950">
              <a:lnSpc>
                <a:spcPct val="200000"/>
              </a:lnSpc>
              <a:buFont typeface="+mj-lt"/>
              <a:buAutoNum type="arabicPeriod"/>
            </a:pPr>
            <a:r>
              <a:rPr lang="en-US" sz="4000" dirty="0"/>
              <a:t>Proportions</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284456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4401205"/>
          </a:xfrm>
          <a:prstGeom prst="rect">
            <a:avLst/>
          </a:prstGeom>
        </p:spPr>
        <p:txBody>
          <a:bodyPr wrap="square">
            <a:spAutoFit/>
          </a:bodyPr>
          <a:lstStyle/>
          <a:p>
            <a:pPr marL="457200" indent="-457200">
              <a:buFont typeface="Arial" charset="0"/>
              <a:buChar char="•"/>
            </a:pPr>
            <a:r>
              <a:rPr lang="en-US" sz="2800" dirty="0"/>
              <a:t>Your statistical test will attempt to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think is coolest!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a:t>
            </a:r>
          </a:p>
          <a:p>
            <a:pPr marL="914400" lvl="1" indent="-457200">
              <a:buFont typeface="Arial" charset="0"/>
              <a:buChar char="•"/>
            </a:pPr>
            <a:r>
              <a:rPr lang="en-US" sz="2800" dirty="0"/>
              <a:t>As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2482555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2248550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Several chapters in the book deal with this topic </a:t>
            </a:r>
          </a:p>
          <a:p>
            <a:endParaRPr lang="en-US" sz="2800" dirty="0"/>
          </a:p>
          <a:p>
            <a:r>
              <a:rPr lang="en-US" sz="2800" dirty="0"/>
              <a:t>The experiment boils down to this: </a:t>
            </a:r>
          </a:p>
          <a:p>
            <a:pPr marL="914400" lvl="1" indent="-457200">
              <a:buFont typeface="Arial" charset="0"/>
              <a:buChar char="•"/>
            </a:pPr>
            <a:r>
              <a:rPr lang="en-US" sz="2800" dirty="0"/>
              <a:t>I have identified two groups </a:t>
            </a:r>
          </a:p>
          <a:p>
            <a:pPr marL="914400" lvl="1" indent="-457200">
              <a:buFont typeface="Arial" charset="0"/>
              <a:buChar char="•"/>
            </a:pPr>
            <a:r>
              <a:rPr lang="en-US" sz="2800" dirty="0"/>
              <a:t>The groups differ with respect to one factor </a:t>
            </a:r>
          </a:p>
          <a:p>
            <a:pPr marL="914400" lvl="1" indent="-457200">
              <a:buFont typeface="Arial" charset="0"/>
              <a:buChar char="•"/>
            </a:pPr>
            <a:r>
              <a:rPr lang="en-US" sz="2800" dirty="0"/>
              <a:t>I am interested in the frequency of occurrence of something else as a function of this factor </a:t>
            </a:r>
          </a:p>
          <a:p>
            <a:pPr marL="914400" lvl="1" indent="-457200">
              <a:buFont typeface="Arial" charset="0"/>
              <a:buChar char="•"/>
            </a:pPr>
            <a:endParaRPr lang="en-US" sz="2800" dirty="0"/>
          </a:p>
          <a:p>
            <a:r>
              <a:rPr lang="en-US" sz="2800" dirty="0"/>
              <a:t>When would this type of problem come up in the biological sciences? </a:t>
            </a:r>
          </a:p>
          <a:p>
            <a:pPr lvl="1"/>
            <a:endParaRPr lang="en-US" sz="2800" dirty="0"/>
          </a:p>
        </p:txBody>
      </p:sp>
    </p:spTree>
    <p:extLst>
      <p:ext uri="{BB962C8B-B14F-4D97-AF65-F5344CB8AC3E}">
        <p14:creationId xmlns:p14="http://schemas.microsoft.com/office/powerpoint/2010/main" val="3013580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Analyzing Proportions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a:t>Epidemiological Studies </a:t>
            </a:r>
          </a:p>
          <a:p>
            <a:pPr marL="457200" indent="-457200">
              <a:buFont typeface="Arial" charset="0"/>
              <a:buChar char="•"/>
            </a:pPr>
            <a:endParaRPr lang="en-US" sz="2800" dirty="0"/>
          </a:p>
          <a:p>
            <a:pPr lvl="1"/>
            <a:r>
              <a:rPr lang="en-US" sz="2800" dirty="0"/>
              <a:t>Does </a:t>
            </a:r>
            <a:r>
              <a:rPr lang="en-US" sz="2800" dirty="0" err="1"/>
              <a:t>Zika</a:t>
            </a:r>
            <a:r>
              <a:rPr lang="en-US" sz="2800" dirty="0"/>
              <a:t> virus cause Guillain-Barre syndrome? </a:t>
            </a:r>
          </a:p>
          <a:p>
            <a:pPr lvl="2"/>
            <a:r>
              <a:rPr lang="en-US" sz="2800" dirty="0"/>
              <a:t>Compare proportion of </a:t>
            </a:r>
            <a:r>
              <a:rPr lang="en-US" sz="2800" dirty="0" err="1"/>
              <a:t>Zika</a:t>
            </a:r>
            <a:r>
              <a:rPr lang="en-US" sz="2800" dirty="0"/>
              <a:t> infected people with Guillain-Barre to the proportion of uninfected people with Guillain-Barre</a:t>
            </a:r>
          </a:p>
          <a:p>
            <a:pPr lvl="2"/>
            <a:r>
              <a:rPr lang="en-US" sz="2800" dirty="0"/>
              <a:t> </a:t>
            </a:r>
          </a:p>
          <a:p>
            <a:pPr lvl="1"/>
            <a:r>
              <a:rPr lang="en-US" sz="2800" dirty="0"/>
              <a:t>Eating at Chipotle causes </a:t>
            </a:r>
            <a:r>
              <a:rPr lang="en-US" sz="2800" i="1" dirty="0"/>
              <a:t>E. coli </a:t>
            </a:r>
            <a:r>
              <a:rPr lang="en-US" sz="2800" dirty="0"/>
              <a:t>infections. </a:t>
            </a:r>
          </a:p>
          <a:p>
            <a:pPr lvl="1"/>
            <a:endParaRPr lang="en-US" sz="2800" dirty="0"/>
          </a:p>
          <a:p>
            <a:pPr lvl="1"/>
            <a:r>
              <a:rPr lang="en-US" sz="2800" dirty="0"/>
              <a:t>Does </a:t>
            </a:r>
            <a:r>
              <a:rPr lang="en-US" sz="2800" i="1" dirty="0"/>
              <a:t>Helicobacter pylori </a:t>
            </a:r>
            <a:r>
              <a:rPr lang="en-US" sz="2800" dirty="0"/>
              <a:t>cause stomach cancer? </a:t>
            </a:r>
          </a:p>
          <a:p>
            <a:r>
              <a:rPr lang="en-US" sz="2800" dirty="0"/>
              <a:t> </a:t>
            </a:r>
          </a:p>
          <a:p>
            <a:pPr lvl="1"/>
            <a:endParaRPr lang="en-US" sz="2800" dirty="0"/>
          </a:p>
        </p:txBody>
      </p:sp>
    </p:spTree>
    <p:extLst>
      <p:ext uri="{BB962C8B-B14F-4D97-AF65-F5344CB8AC3E}">
        <p14:creationId xmlns:p14="http://schemas.microsoft.com/office/powerpoint/2010/main" val="567669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An exact test to determine whether or not the observed proportion adheres to the expected proportion under the null hypothesis </a:t>
            </a:r>
          </a:p>
          <a:p>
            <a:endParaRPr lang="en-US" sz="2800" dirty="0"/>
          </a:p>
          <a:p>
            <a:r>
              <a:rPr lang="en-US" sz="2800" dirty="0"/>
              <a:t>Some possible uses: </a:t>
            </a:r>
          </a:p>
          <a:p>
            <a:pPr marL="914400" lvl="1" indent="-457200">
              <a:buFont typeface="Arial" charset="0"/>
              <a:buChar char="•"/>
            </a:pPr>
            <a:r>
              <a:rPr lang="en-US" sz="2800" dirty="0"/>
              <a:t>Are frogs equally likely to be right or left handed? </a:t>
            </a:r>
          </a:p>
          <a:p>
            <a:pPr marL="914400" lvl="1" indent="-457200">
              <a:buFont typeface="Arial" charset="0"/>
              <a:buChar char="•"/>
            </a:pPr>
            <a:r>
              <a:rPr lang="en-US" sz="2800" dirty="0"/>
              <a:t>Is the sex ratio half male and half female? </a:t>
            </a:r>
          </a:p>
          <a:p>
            <a:pPr marL="914400" lvl="1" indent="-457200">
              <a:buFont typeface="Arial" charset="0"/>
              <a:buChar char="•"/>
            </a:pPr>
            <a:r>
              <a:rPr lang="en-US" sz="2800" dirty="0"/>
              <a:t>Are the offspring phenotypes a 3:1 ratio? </a:t>
            </a:r>
          </a:p>
          <a:p>
            <a:pPr marL="914400" lvl="1" indent="-457200">
              <a:buFont typeface="Arial" charset="0"/>
              <a:buChar char="•"/>
            </a:pPr>
            <a:r>
              <a:rPr lang="en-US" sz="2800" dirty="0"/>
              <a:t>Do some beetles win more fights?</a:t>
            </a:r>
          </a:p>
          <a:p>
            <a:pPr lvl="1"/>
            <a:r>
              <a:rPr lang="en-US" sz="2800" dirty="0"/>
              <a:t> </a:t>
            </a:r>
          </a:p>
          <a:p>
            <a:pPr lvl="1"/>
            <a:endParaRPr lang="en-US" sz="2800" dirty="0"/>
          </a:p>
        </p:txBody>
      </p:sp>
    </p:spTree>
    <p:extLst>
      <p:ext uri="{BB962C8B-B14F-4D97-AF65-F5344CB8AC3E}">
        <p14:creationId xmlns:p14="http://schemas.microsoft.com/office/powerpoint/2010/main" val="148188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As in most statistical tests, a test statistic is compared to a distribution </a:t>
            </a:r>
          </a:p>
          <a:p>
            <a:endParaRPr lang="en-US" sz="2800" dirty="0"/>
          </a:p>
          <a:p>
            <a:r>
              <a:rPr lang="en-US" sz="2800" b="1" dirty="0">
                <a:solidFill>
                  <a:srgbClr val="FF0000"/>
                </a:solidFill>
              </a:rPr>
              <a:t>In this case, the test statistic is just the observed number (number of right-handed toads, number of females in the population, number of fights won) </a:t>
            </a:r>
          </a:p>
          <a:p>
            <a:endParaRPr lang="en-US" sz="2800" b="1" dirty="0">
              <a:solidFill>
                <a:srgbClr val="FF0000"/>
              </a:solidFill>
            </a:endParaRPr>
          </a:p>
          <a:p>
            <a:r>
              <a:rPr lang="en-US" sz="2800" dirty="0"/>
              <a:t>Note that this test is only appropriate when there are two categories of individuals and your hypothesis allows you to provide a probability of the outcomes.</a:t>
            </a:r>
          </a:p>
          <a:p>
            <a:endParaRPr lang="en-US" sz="2800" dirty="0"/>
          </a:p>
          <a:p>
            <a:pPr lvl="1"/>
            <a:endParaRPr lang="en-US" sz="2800" dirty="0"/>
          </a:p>
        </p:txBody>
      </p:sp>
    </p:spTree>
    <p:extLst>
      <p:ext uri="{BB962C8B-B14F-4D97-AF65-F5344CB8AC3E}">
        <p14:creationId xmlns:p14="http://schemas.microsoft.com/office/powerpoint/2010/main" val="3327206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4" name="Rectangle 3"/>
          <p:cNvSpPr/>
          <p:nvPr/>
        </p:nvSpPr>
        <p:spPr>
          <a:xfrm>
            <a:off x="237996" y="1161821"/>
            <a:ext cx="5667954" cy="4401205"/>
          </a:xfrm>
          <a:prstGeom prst="rect">
            <a:avLst/>
          </a:prstGeom>
        </p:spPr>
        <p:txBody>
          <a:bodyPr wrap="square">
            <a:spAutoFit/>
          </a:bodyPr>
          <a:lstStyle/>
          <a:p>
            <a:r>
              <a:rPr lang="en-US" sz="2800" dirty="0"/>
              <a:t>With the binomial test our null hypothesis is the probability of one of the two outcomes.  This probability and the number of observations defines the distribution we will compare our observation to.</a:t>
            </a:r>
          </a:p>
          <a:p>
            <a:endParaRPr lang="en-US" sz="2800" b="0" dirty="0">
              <a:ea typeface="Cambria Math" charset="0"/>
              <a:cs typeface="Cambria Math" charset="0"/>
            </a:endParaRPr>
          </a:p>
          <a:p>
            <a:endParaRPr lang="en-US" sz="2800" dirty="0">
              <a:ea typeface="Cambria Math" charset="0"/>
              <a:cs typeface="Cambria Math" charset="0"/>
            </a:endParaRPr>
          </a:p>
          <a:p>
            <a:r>
              <a:rPr lang="en-US" sz="2800" b="0" dirty="0">
                <a:ea typeface="Cambria Math" charset="0"/>
                <a:cs typeface="Cambria Math" charset="0"/>
              </a:rPr>
              <a:t>Distribution when the null is 50% and we have 100 observations</a:t>
            </a:r>
          </a:p>
        </p:txBody>
      </p:sp>
      <p:grpSp>
        <p:nvGrpSpPr>
          <p:cNvPr id="7" name="Group 6"/>
          <p:cNvGrpSpPr/>
          <p:nvPr/>
        </p:nvGrpSpPr>
        <p:grpSpPr>
          <a:xfrm>
            <a:off x="5905949" y="1265168"/>
            <a:ext cx="6286052" cy="5275481"/>
            <a:chOff x="7606256" y="2849557"/>
            <a:chExt cx="4585744" cy="400844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6256" y="3961741"/>
              <a:ext cx="4585744" cy="28962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256" y="2849557"/>
              <a:ext cx="4585744" cy="1112184"/>
            </a:xfrm>
            <a:prstGeom prst="rect">
              <a:avLst/>
            </a:prstGeom>
          </p:spPr>
        </p:pic>
      </p:grpSp>
    </p:spTree>
    <p:extLst>
      <p:ext uri="{BB962C8B-B14F-4D97-AF65-F5344CB8AC3E}">
        <p14:creationId xmlns:p14="http://schemas.microsoft.com/office/powerpoint/2010/main" val="1790701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2677656"/>
          </a:xfrm>
          <a:prstGeom prst="rect">
            <a:avLst/>
          </a:prstGeom>
          <a:noFill/>
        </p:spPr>
        <p:txBody>
          <a:bodyPr wrap="square" rtlCol="0">
            <a:spAutoFit/>
          </a:bodyPr>
          <a:lstStyle/>
          <a:p>
            <a:r>
              <a:rPr lang="en-US" sz="2800" dirty="0"/>
              <a:t>Lets look at an example with sex ratio.  You are hybridizing closely related species (with XY sex chromosomes) so you know Haldane’s rule states that the males might be more rare.  When you survey the offspring you find 23 males out of 65 offspring.  Does this result support Haldane’s rule </a:t>
            </a:r>
            <a:r>
              <a:rPr lang="en-US" sz="2800" dirty="0" err="1"/>
              <a:t>occuring</a:t>
            </a:r>
            <a:r>
              <a:rPr lang="en-US" sz="2800" dirty="0"/>
              <a:t> in your system?</a:t>
            </a:r>
          </a:p>
          <a:p>
            <a:endParaRPr lang="en-US" sz="28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73113"/>
          <a:stretch/>
        </p:blipFill>
        <p:spPr>
          <a:xfrm>
            <a:off x="250519" y="3635830"/>
            <a:ext cx="9536047" cy="661222"/>
          </a:xfrm>
          <a:prstGeom prst="rect">
            <a:avLst/>
          </a:prstGeom>
        </p:spPr>
      </p:pic>
    </p:spTree>
    <p:extLst>
      <p:ext uri="{BB962C8B-B14F-4D97-AF65-F5344CB8AC3E}">
        <p14:creationId xmlns:p14="http://schemas.microsoft.com/office/powerpoint/2010/main" val="3961711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2677656"/>
          </a:xfrm>
          <a:prstGeom prst="rect">
            <a:avLst/>
          </a:prstGeom>
          <a:noFill/>
        </p:spPr>
        <p:txBody>
          <a:bodyPr wrap="square" rtlCol="0">
            <a:spAutoFit/>
          </a:bodyPr>
          <a:lstStyle/>
          <a:p>
            <a:r>
              <a:rPr lang="en-US" sz="2800" dirty="0"/>
              <a:t>Lets look at an example with sex ratio.  You are hybridizing closely related species (with XY sex chromosomes) so you know Haldane’s rule states that the males might be more rare.  When you survey the offspring you find 23 males out of 65 offspring.  Does this result support Haldane’s rule </a:t>
            </a:r>
            <a:r>
              <a:rPr lang="en-US" sz="2800" dirty="0" err="1"/>
              <a:t>occuring</a:t>
            </a:r>
            <a:r>
              <a:rPr lang="en-US" sz="2800" dirty="0"/>
              <a:t> in your system?</a:t>
            </a:r>
          </a:p>
          <a:p>
            <a:endParaRPr lang="en-US" sz="2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19" y="3635829"/>
            <a:ext cx="9536047" cy="2459297"/>
          </a:xfrm>
          <a:prstGeom prst="rect">
            <a:avLst/>
          </a:prstGeom>
        </p:spPr>
      </p:pic>
    </p:spTree>
    <p:extLst>
      <p:ext uri="{BB962C8B-B14F-4D97-AF65-F5344CB8AC3E}">
        <p14:creationId xmlns:p14="http://schemas.microsoft.com/office/powerpoint/2010/main" val="54658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Mutually exclusive events</a:t>
            </a: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a:t>What is the probability of drawing either an ace or a king from a deck cards?</a:t>
                </a:r>
              </a:p>
              <a:p>
                <a:endParaRPr lang="en-US" sz="3200" dirty="0"/>
              </a:p>
              <a:p>
                <a:r>
                  <a:rPr lang="en-US" sz="3200" dirty="0"/>
                  <a:t>addition rule: if two events are mutually exclusive then the probability that either will occur is just the sum of the individual probabilities</a:t>
                </a:r>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a:p>
              <a:p>
                <a:endParaRPr lang="en-US" sz="3200" dirty="0"/>
              </a:p>
              <a:p>
                <a:pPr algn="r"/>
                <a:r>
                  <a:rPr lang="en-US" sz="2000" dirty="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20" y="1277655"/>
            <a:ext cx="10976761" cy="523220"/>
          </a:xfrm>
          <a:prstGeom prst="rect">
            <a:avLst/>
          </a:prstGeom>
          <a:noFill/>
        </p:spPr>
        <p:txBody>
          <a:bodyPr wrap="square" rtlCol="0">
            <a:spAutoFit/>
          </a:bodyPr>
          <a:lstStyle/>
          <a:p>
            <a:r>
              <a:rPr lang="en-US" sz="2800" dirty="0" err="1"/>
              <a:t>binom.test</a:t>
            </a:r>
            <a:r>
              <a:rPr lang="en-US" sz="2800" dirty="0"/>
              <a:t> has an argument </a:t>
            </a:r>
            <a:r>
              <a:rPr lang="en-US" sz="2800" dirty="0">
                <a:latin typeface="Andale Mono" charset="0"/>
                <a:ea typeface="Andale Mono" charset="0"/>
                <a:cs typeface="Andale Mono" charset="0"/>
              </a:rPr>
              <a:t>alternative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20" y="1979767"/>
            <a:ext cx="8394700" cy="1181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20" y="3339759"/>
            <a:ext cx="11531600" cy="1320800"/>
          </a:xfrm>
          <a:prstGeom prst="rect">
            <a:avLst/>
          </a:prstGeom>
        </p:spPr>
      </p:pic>
    </p:spTree>
    <p:extLst>
      <p:ext uri="{BB962C8B-B14F-4D97-AF65-F5344CB8AC3E}">
        <p14:creationId xmlns:p14="http://schemas.microsoft.com/office/powerpoint/2010/main" val="2481274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4832092"/>
          </a:xfrm>
          <a:prstGeom prst="rect">
            <a:avLst/>
          </a:prstGeom>
          <a:noFill/>
        </p:spPr>
        <p:txBody>
          <a:bodyPr wrap="square" rtlCol="0">
            <a:spAutoFit/>
          </a:bodyPr>
          <a:lstStyle/>
          <a:p>
            <a:r>
              <a:rPr lang="en-US" sz="2800" b="1" dirty="0"/>
              <a:t>Alternative = </a:t>
            </a:r>
            <a:r>
              <a:rPr lang="en-US" sz="2800" b="1" dirty="0" err="1"/>
              <a:t>two.sided</a:t>
            </a:r>
            <a:endParaRPr lang="en-US" sz="2800" b="1" dirty="0"/>
          </a:p>
          <a:p>
            <a:endParaRPr lang="en-US" sz="2800" b="1" dirty="0"/>
          </a:p>
          <a:p>
            <a:r>
              <a:rPr lang="en-US" sz="2800" dirty="0"/>
              <a:t>What is the probability that I would see a skew in the sex ratio this great or greater.  </a:t>
            </a:r>
          </a:p>
          <a:p>
            <a:endParaRPr lang="en-US" sz="2800" dirty="0"/>
          </a:p>
          <a:p>
            <a:r>
              <a:rPr lang="en-US" sz="2800" dirty="0"/>
              <a:t>In this case our observed number of males was -1.2 standard deviations from the mean.  So our p-value is the area under the curves above 1.2SD and below -1.2SD.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1" y="1277655"/>
            <a:ext cx="4508326" cy="1955535"/>
          </a:xfrm>
          <a:prstGeom prst="rect">
            <a:avLst/>
          </a:prstGeom>
        </p:spPr>
      </p:pic>
      <p:sp>
        <p:nvSpPr>
          <p:cNvPr id="7" name="TextBox 6"/>
          <p:cNvSpPr txBox="1"/>
          <p:nvPr/>
        </p:nvSpPr>
        <p:spPr>
          <a:xfrm>
            <a:off x="6450904" y="3745282"/>
            <a:ext cx="848309" cy="369332"/>
          </a:xfrm>
          <a:prstGeom prst="rect">
            <a:avLst/>
          </a:prstGeom>
          <a:noFill/>
        </p:spPr>
        <p:txBody>
          <a:bodyPr wrap="none" rtlCol="0">
            <a:spAutoFit/>
          </a:bodyPr>
          <a:lstStyle/>
          <a:p>
            <a:r>
              <a:rPr lang="en-US" dirty="0"/>
              <a:t>-1.2 SD</a:t>
            </a:r>
          </a:p>
        </p:txBody>
      </p:sp>
      <p:sp>
        <p:nvSpPr>
          <p:cNvPr id="8" name="TextBox 7"/>
          <p:cNvSpPr txBox="1"/>
          <p:nvPr/>
        </p:nvSpPr>
        <p:spPr>
          <a:xfrm>
            <a:off x="9258822" y="3745282"/>
            <a:ext cx="777777" cy="369332"/>
          </a:xfrm>
          <a:prstGeom prst="rect">
            <a:avLst/>
          </a:prstGeom>
          <a:noFill/>
        </p:spPr>
        <p:txBody>
          <a:bodyPr wrap="none" rtlCol="0">
            <a:spAutoFit/>
          </a:bodyPr>
          <a:lstStyle/>
          <a:p>
            <a:r>
              <a:rPr lang="en-US"/>
              <a:t>1.2 SD</a:t>
            </a:r>
          </a:p>
        </p:txBody>
      </p:sp>
      <p:cxnSp>
        <p:nvCxnSpPr>
          <p:cNvPr id="10" name="Straight Arrow Connector 9"/>
          <p:cNvCxnSpPr>
            <a:stCxn id="8" idx="0"/>
          </p:cNvCxnSpPr>
          <p:nvPr/>
        </p:nvCxnSpPr>
        <p:spPr>
          <a:xfrm flipH="1" flipV="1">
            <a:off x="9043792" y="2880986"/>
            <a:ext cx="603919" cy="8642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620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40"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a:t>Alternative = greater</a:t>
            </a:r>
          </a:p>
          <a:p>
            <a:endParaRPr lang="en-US" sz="2800" b="1" dirty="0"/>
          </a:p>
          <a:p>
            <a:r>
              <a:rPr lang="en-US" sz="2800" dirty="0"/>
              <a:t>What is the probability that I would see a larger number of males.  </a:t>
            </a:r>
          </a:p>
          <a:p>
            <a:endParaRPr lang="en-US" sz="2800" dirty="0"/>
          </a:p>
          <a:p>
            <a:r>
              <a:rPr lang="en-US" sz="2800" dirty="0"/>
              <a:t>In this case our observed number of males was -1.2 standard deviations from the mean.  So our p-value is the area under the curves above -1.2SD.</a:t>
            </a:r>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a:t>-1.2 SD</a:t>
            </a:r>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429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439" y="1277655"/>
            <a:ext cx="4508327" cy="1955535"/>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Binomial Test </a:t>
            </a:r>
          </a:p>
        </p:txBody>
      </p:sp>
      <p:sp>
        <p:nvSpPr>
          <p:cNvPr id="5" name="TextBox 4"/>
          <p:cNvSpPr txBox="1"/>
          <p:nvPr/>
        </p:nvSpPr>
        <p:spPr>
          <a:xfrm>
            <a:off x="250519" y="1277655"/>
            <a:ext cx="5736921" cy="3970318"/>
          </a:xfrm>
          <a:prstGeom prst="rect">
            <a:avLst/>
          </a:prstGeom>
          <a:noFill/>
        </p:spPr>
        <p:txBody>
          <a:bodyPr wrap="square" rtlCol="0">
            <a:spAutoFit/>
          </a:bodyPr>
          <a:lstStyle/>
          <a:p>
            <a:r>
              <a:rPr lang="en-US" sz="2800" b="1" dirty="0"/>
              <a:t>Alternative = less</a:t>
            </a:r>
          </a:p>
          <a:p>
            <a:endParaRPr lang="en-US" sz="2800" b="1" dirty="0"/>
          </a:p>
          <a:p>
            <a:r>
              <a:rPr lang="en-US" sz="2800" dirty="0"/>
              <a:t>What is the probability that I would see this many or fewer males.  </a:t>
            </a:r>
          </a:p>
          <a:p>
            <a:endParaRPr lang="en-US" sz="2800" dirty="0"/>
          </a:p>
          <a:p>
            <a:r>
              <a:rPr lang="en-US" sz="2800" dirty="0"/>
              <a:t>In this case our observed number of males was -1.2 standard deviations from the mean.  So our p-value is the area under the curves below -1.2SD.</a:t>
            </a:r>
          </a:p>
        </p:txBody>
      </p:sp>
      <p:sp>
        <p:nvSpPr>
          <p:cNvPr id="7" name="TextBox 6"/>
          <p:cNvSpPr txBox="1"/>
          <p:nvPr/>
        </p:nvSpPr>
        <p:spPr>
          <a:xfrm>
            <a:off x="6450904" y="3745282"/>
            <a:ext cx="848309" cy="369332"/>
          </a:xfrm>
          <a:prstGeom prst="rect">
            <a:avLst/>
          </a:prstGeom>
          <a:noFill/>
        </p:spPr>
        <p:txBody>
          <a:bodyPr wrap="none" rtlCol="0">
            <a:spAutoFit/>
          </a:bodyPr>
          <a:lstStyle/>
          <a:p>
            <a:r>
              <a:rPr lang="en-US" dirty="0"/>
              <a:t>-1.2 SD</a:t>
            </a:r>
          </a:p>
        </p:txBody>
      </p:sp>
      <p:cxnSp>
        <p:nvCxnSpPr>
          <p:cNvPr id="11" name="Straight Arrow Connector 10"/>
          <p:cNvCxnSpPr>
            <a:stCxn id="7" idx="0"/>
          </p:cNvCxnSpPr>
          <p:nvPr/>
        </p:nvCxnSpPr>
        <p:spPr>
          <a:xfrm flipV="1">
            <a:off x="6875059" y="2887249"/>
            <a:ext cx="334713" cy="8580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436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Reporting the Results </a:t>
            </a:r>
          </a:p>
        </p:txBody>
      </p:sp>
      <p:sp>
        <p:nvSpPr>
          <p:cNvPr id="5" name="TextBox 4"/>
          <p:cNvSpPr txBox="1"/>
          <p:nvPr/>
        </p:nvSpPr>
        <p:spPr>
          <a:xfrm>
            <a:off x="250519" y="1277655"/>
            <a:ext cx="11574051" cy="4401205"/>
          </a:xfrm>
          <a:prstGeom prst="rect">
            <a:avLst/>
          </a:prstGeom>
          <a:noFill/>
        </p:spPr>
        <p:txBody>
          <a:bodyPr wrap="square" rtlCol="0">
            <a:spAutoFit/>
          </a:bodyPr>
          <a:lstStyle/>
          <a:p>
            <a:r>
              <a:rPr lang="en-US" sz="2800" dirty="0"/>
              <a:t>This populations shows a significant departure from a 1:1 sex ratio (0.35, 95% CI: 0.24-0.48, binomial test, </a:t>
            </a:r>
            <a:r>
              <a:rPr lang="en-US" sz="2800" i="1" dirty="0"/>
              <a:t>n </a:t>
            </a:r>
            <a:r>
              <a:rPr lang="en-US" sz="2800" dirty="0"/>
              <a:t>= 65, </a:t>
            </a:r>
            <a:r>
              <a:rPr lang="en-US" sz="2800" i="1" dirty="0"/>
              <a:t>p </a:t>
            </a:r>
            <a:r>
              <a:rPr lang="en-US" sz="2800" dirty="0"/>
              <a:t>&lt; 0.025). </a:t>
            </a:r>
          </a:p>
          <a:p>
            <a:endParaRPr lang="en-US" sz="2800" dirty="0"/>
          </a:p>
          <a:p>
            <a:r>
              <a:rPr lang="en-US" sz="2800" dirty="0"/>
              <a:t>For very small </a:t>
            </a:r>
            <a:r>
              <a:rPr lang="en-US" sz="2800" i="1" dirty="0"/>
              <a:t>p</a:t>
            </a:r>
            <a:r>
              <a:rPr lang="en-US" sz="2800" dirty="0"/>
              <a:t>-values, we just say that </a:t>
            </a:r>
            <a:r>
              <a:rPr lang="en-US" sz="2800" i="1" dirty="0"/>
              <a:t>p </a:t>
            </a:r>
            <a:r>
              <a:rPr lang="en-US" sz="2800" dirty="0"/>
              <a:t>is very small (&lt; 0.001 or &lt; 0.0001). </a:t>
            </a:r>
          </a:p>
          <a:p>
            <a:endParaRPr lang="en-US" sz="2800" dirty="0"/>
          </a:p>
          <a:p>
            <a:r>
              <a:rPr lang="en-US" sz="2800" dirty="0"/>
              <a:t>Most journals/</a:t>
            </a:r>
            <a:r>
              <a:rPr lang="en-US" sz="2800" dirty="0" err="1"/>
              <a:t>subdisciplines</a:t>
            </a:r>
            <a:r>
              <a:rPr lang="en-US" sz="2800" dirty="0"/>
              <a:t> will have conventions about how certain tests are presented. </a:t>
            </a:r>
          </a:p>
          <a:p>
            <a:endParaRPr lang="en-US" sz="2800" dirty="0"/>
          </a:p>
          <a:p>
            <a:r>
              <a:rPr lang="en-US" sz="2800" dirty="0"/>
              <a:t>Most journals italicize mathematical variables, so </a:t>
            </a:r>
            <a:r>
              <a:rPr lang="en-US" sz="2800" i="1" dirty="0"/>
              <a:t>n </a:t>
            </a:r>
            <a:r>
              <a:rPr lang="en-US" sz="2800" dirty="0"/>
              <a:t>and </a:t>
            </a:r>
            <a:r>
              <a:rPr lang="en-US" sz="2800" i="1" dirty="0"/>
              <a:t>p </a:t>
            </a:r>
            <a:r>
              <a:rPr lang="en-US" sz="2800" dirty="0"/>
              <a:t>would be italicized. They also normally would be lower case. </a:t>
            </a:r>
          </a:p>
        </p:txBody>
      </p:sp>
    </p:spTree>
    <p:extLst>
      <p:ext uri="{BB962C8B-B14F-4D97-AF65-F5344CB8AC3E}">
        <p14:creationId xmlns:p14="http://schemas.microsoft.com/office/powerpoint/2010/main" val="276643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3"/>
                <a:stretch>
                  <a:fillRect t="-7143" b="-18831"/>
                </a:stretch>
              </a:blipFill>
            </p:spPr>
            <p:txBody>
              <a:bodyPr/>
              <a:lstStyle/>
              <a:p>
                <a:r>
                  <a:rPr lang="en-US">
                    <a:noFill/>
                  </a:rPr>
                  <a:t> </a:t>
                </a:r>
              </a:p>
            </p:txBody>
          </p:sp>
        </mc:Fallback>
      </mc:AlternateContent>
      <p:sp>
        <p:nvSpPr>
          <p:cNvPr id="5" name="TextBox 4"/>
          <p:cNvSpPr txBox="1"/>
          <p:nvPr/>
        </p:nvSpPr>
        <p:spPr>
          <a:xfrm>
            <a:off x="302474" y="1308828"/>
            <a:ext cx="11574051" cy="4401205"/>
          </a:xfrm>
          <a:prstGeom prst="rect">
            <a:avLst/>
          </a:prstGeom>
          <a:noFill/>
        </p:spPr>
        <p:txBody>
          <a:bodyPr wrap="square" rtlCol="0">
            <a:spAutoFit/>
          </a:bodyPr>
          <a:lstStyle/>
          <a:p>
            <a:r>
              <a:rPr lang="en-US" sz="2800" dirty="0"/>
              <a:t>This test compares the observed number in each category to expectations based on the null hypothesis (if there are only two categories, it approximates the binomial test with probability of 50%) </a:t>
            </a:r>
          </a:p>
          <a:p>
            <a:endParaRPr lang="en-US" sz="2800" dirty="0"/>
          </a:p>
          <a:p>
            <a:r>
              <a:rPr lang="en-US" sz="2800" dirty="0"/>
              <a:t>It can also be used to test for independence of two variables, and then it is called a contingency χ2-test. </a:t>
            </a:r>
          </a:p>
          <a:p>
            <a:endParaRPr lang="en-US" sz="2800" dirty="0"/>
          </a:p>
          <a:p>
            <a:r>
              <a:rPr lang="en-US" sz="2800" dirty="0"/>
              <a:t>We will use data from the Titanic and </a:t>
            </a:r>
          </a:p>
          <a:p>
            <a:r>
              <a:rPr lang="en-US" sz="2800" dirty="0"/>
              <a:t>see if some females were more likely to </a:t>
            </a:r>
          </a:p>
          <a:p>
            <a:r>
              <a:rPr lang="en-US" sz="2800" dirty="0"/>
              <a:t>survive than others.</a:t>
            </a:r>
          </a:p>
        </p:txBody>
      </p:sp>
      <p:graphicFrame>
        <p:nvGraphicFramePr>
          <p:cNvPr id="4" name="Table 3"/>
          <p:cNvGraphicFramePr>
            <a:graphicFrameLocks noGrp="1"/>
          </p:cNvGraphicFramePr>
          <p:nvPr/>
        </p:nvGraphicFramePr>
        <p:xfrm>
          <a:off x="6190641" y="3955311"/>
          <a:ext cx="5042769" cy="2569201"/>
        </p:xfrm>
        <a:graphic>
          <a:graphicData uri="http://schemas.openxmlformats.org/drawingml/2006/table">
            <a:tbl>
              <a:tblPr firstRow="1" bandRow="1">
                <a:tableStyleId>{5C22544A-7EE6-4342-B048-85BDC9FD1C3A}</a:tableStyleId>
              </a:tblPr>
              <a:tblGrid>
                <a:gridCol w="1680923">
                  <a:extLst>
                    <a:ext uri="{9D8B030D-6E8A-4147-A177-3AD203B41FA5}">
                      <a16:colId xmlns:a16="http://schemas.microsoft.com/office/drawing/2014/main" val="20000"/>
                    </a:ext>
                  </a:extLst>
                </a:gridCol>
                <a:gridCol w="1680923">
                  <a:extLst>
                    <a:ext uri="{9D8B030D-6E8A-4147-A177-3AD203B41FA5}">
                      <a16:colId xmlns:a16="http://schemas.microsoft.com/office/drawing/2014/main" val="20001"/>
                    </a:ext>
                  </a:extLst>
                </a:gridCol>
                <a:gridCol w="1680923">
                  <a:extLst>
                    <a:ext uri="{9D8B030D-6E8A-4147-A177-3AD203B41FA5}">
                      <a16:colId xmlns:a16="http://schemas.microsoft.com/office/drawing/2014/main" val="20002"/>
                    </a:ext>
                  </a:extLst>
                </a:gridCol>
              </a:tblGrid>
              <a:tr h="464829">
                <a:tc gridSpan="3">
                  <a:txBody>
                    <a:bodyPr/>
                    <a:lstStyle/>
                    <a:p>
                      <a:pPr algn="ctr"/>
                      <a:r>
                        <a:rPr lang="en-US" dirty="0"/>
                        <a:t>Female adults on the Titanic</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140</a:t>
                      </a:r>
                    </a:p>
                  </a:txBody>
                  <a:tcPr anchor="ctr"/>
                </a:tc>
                <a:tc>
                  <a:txBody>
                    <a:bodyPr/>
                    <a:lstStyle/>
                    <a:p>
                      <a:pPr algn="ctr"/>
                      <a:r>
                        <a:rPr lang="en-US" dirty="0"/>
                        <a:t>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80</a:t>
                      </a:r>
                    </a:p>
                  </a:txBody>
                  <a:tcPr anchor="ctr"/>
                </a:tc>
                <a:tc>
                  <a:txBody>
                    <a:bodyPr/>
                    <a:lstStyle/>
                    <a:p>
                      <a:pPr algn="ctr"/>
                      <a:r>
                        <a:rPr lang="en-US" dirty="0"/>
                        <a:t>13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76</a:t>
                      </a:r>
                    </a:p>
                  </a:txBody>
                  <a:tcPr anchor="ctr"/>
                </a:tc>
                <a:tc>
                  <a:txBody>
                    <a:bodyPr/>
                    <a:lstStyle/>
                    <a:p>
                      <a:pPr algn="ctr"/>
                      <a:r>
                        <a:rPr lang="en-US" dirty="0"/>
                        <a:t>89</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20</a:t>
                      </a:r>
                    </a:p>
                  </a:txBody>
                  <a:tcPr anchor="ctr"/>
                </a:tc>
                <a:tc>
                  <a:txBody>
                    <a:bodyPr/>
                    <a:lstStyle/>
                    <a:p>
                      <a:pPr algn="ctr"/>
                      <a:r>
                        <a:rPr lang="en-US" dirty="0"/>
                        <a:t>3</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0236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a:t>To calculate the statistic we just sum up the standardized deviations from the expected values in each category.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panose="02040503050406030204" pitchFamily="18" charset="0"/>
                                </a:rPr>
                              </m:ctrlPr>
                            </m:fPr>
                            <m:num>
                              <m:sSup>
                                <m:sSupPr>
                                  <m:ctrlPr>
                                    <a:rPr lang="mr-IN" sz="2800" b="0" i="1" smtClean="0">
                                      <a:latin typeface="Cambria Math" panose="02040503050406030204" pitchFamily="18" charset="0"/>
                                    </a:rPr>
                                  </m:ctrlPr>
                                </m:sSupPr>
                                <m:e>
                                  <m:d>
                                    <m:dPr>
                                      <m:ctrlPr>
                                        <a:rPr lang="mr-IN"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spTree>
    <p:extLst>
      <p:ext uri="{BB962C8B-B14F-4D97-AF65-F5344CB8AC3E}">
        <p14:creationId xmlns:p14="http://schemas.microsoft.com/office/powerpoint/2010/main" val="4085341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a:t>To calculate the statistic we just sum up the standardized deviations from the expected values in each category.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panose="02040503050406030204" pitchFamily="18" charset="0"/>
                                </a:rPr>
                              </m:ctrlPr>
                            </m:fPr>
                            <m:num>
                              <m:sSup>
                                <m:sSupPr>
                                  <m:ctrlPr>
                                    <a:rPr lang="mr-IN" sz="2800" b="0" i="1" smtClean="0">
                                      <a:latin typeface="Cambria Math" panose="02040503050406030204" pitchFamily="18" charset="0"/>
                                    </a:rPr>
                                  </m:ctrlPr>
                                </m:sSupPr>
                                <m:e>
                                  <m:d>
                                    <m:dPr>
                                      <m:ctrlPr>
                                        <a:rPr lang="mr-IN"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extLst>
                    <a:ext uri="{9D8B030D-6E8A-4147-A177-3AD203B41FA5}">
                      <a16:colId xmlns:a16="http://schemas.microsoft.com/office/drawing/2014/main" val="20000"/>
                    </a:ext>
                  </a:extLst>
                </a:gridCol>
                <a:gridCol w="1260692">
                  <a:extLst>
                    <a:ext uri="{9D8B030D-6E8A-4147-A177-3AD203B41FA5}">
                      <a16:colId xmlns:a16="http://schemas.microsoft.com/office/drawing/2014/main" val="20001"/>
                    </a:ext>
                  </a:extLst>
                </a:gridCol>
                <a:gridCol w="1260692">
                  <a:extLst>
                    <a:ext uri="{9D8B030D-6E8A-4147-A177-3AD203B41FA5}">
                      <a16:colId xmlns:a16="http://schemas.microsoft.com/office/drawing/2014/main" val="20002"/>
                    </a:ext>
                  </a:extLst>
                </a:gridCol>
                <a:gridCol w="1260692">
                  <a:extLst>
                    <a:ext uri="{9D8B030D-6E8A-4147-A177-3AD203B41FA5}">
                      <a16:colId xmlns:a16="http://schemas.microsoft.com/office/drawing/2014/main" val="20003"/>
                    </a:ext>
                  </a:extLst>
                </a:gridCol>
              </a:tblGrid>
              <a:tr h="464829">
                <a:tc gridSpan="3">
                  <a:txBody>
                    <a:bodyPr/>
                    <a:lstStyle/>
                    <a:p>
                      <a:pPr algn="ctr"/>
                      <a:r>
                        <a:rPr lang="en-US" dirty="0"/>
                        <a:t>Female adults on the Titanic</a:t>
                      </a:r>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tc>
                  <a:txBody>
                    <a:bodyPr/>
                    <a:lstStyle/>
                    <a:p>
                      <a:pPr algn="ctr"/>
                      <a:r>
                        <a:rPr lang="en-US" dirty="0">
                          <a:solidFill>
                            <a:schemeClr val="tx1">
                              <a:lumMod val="65000"/>
                              <a:lumOff val="35000"/>
                            </a:schemeClr>
                          </a:solidFill>
                        </a:rPr>
                        <a:t>total</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140</a:t>
                      </a:r>
                    </a:p>
                  </a:txBody>
                  <a:tcPr anchor="ctr"/>
                </a:tc>
                <a:tc>
                  <a:txBody>
                    <a:bodyPr/>
                    <a:lstStyle/>
                    <a:p>
                      <a:pPr algn="ctr"/>
                      <a:r>
                        <a:rPr lang="en-US" dirty="0"/>
                        <a:t>4</a:t>
                      </a:r>
                    </a:p>
                  </a:txBody>
                  <a:tcPr anchor="ctr"/>
                </a:tc>
                <a:tc>
                  <a:txBody>
                    <a:bodyPr/>
                    <a:lstStyle/>
                    <a:p>
                      <a:pPr algn="ctr"/>
                      <a:r>
                        <a:rPr lang="en-US" dirty="0">
                          <a:solidFill>
                            <a:schemeClr val="tx1">
                              <a:lumMod val="65000"/>
                              <a:lumOff val="35000"/>
                            </a:schemeClr>
                          </a:solidFill>
                        </a:rPr>
                        <a:t>144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80</a:t>
                      </a:r>
                    </a:p>
                  </a:txBody>
                  <a:tcPr anchor="ctr"/>
                </a:tc>
                <a:tc>
                  <a:txBody>
                    <a:bodyPr/>
                    <a:lstStyle/>
                    <a:p>
                      <a:pPr algn="ctr"/>
                      <a:r>
                        <a:rPr lang="en-US" dirty="0"/>
                        <a:t>13</a:t>
                      </a:r>
                    </a:p>
                  </a:txBody>
                  <a:tcPr anchor="ctr"/>
                </a:tc>
                <a:tc>
                  <a:txBody>
                    <a:bodyPr/>
                    <a:lstStyle/>
                    <a:p>
                      <a:pPr algn="ctr"/>
                      <a:r>
                        <a:rPr lang="en-US" dirty="0">
                          <a:solidFill>
                            <a:schemeClr val="tx1">
                              <a:lumMod val="65000"/>
                              <a:lumOff val="35000"/>
                            </a:schemeClr>
                          </a:solidFill>
                        </a:rPr>
                        <a:t>93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76</a:t>
                      </a:r>
                    </a:p>
                  </a:txBody>
                  <a:tcPr anchor="ctr"/>
                </a:tc>
                <a:tc>
                  <a:txBody>
                    <a:bodyPr/>
                    <a:lstStyle/>
                    <a:p>
                      <a:pPr algn="ctr"/>
                      <a:r>
                        <a:rPr lang="en-US" dirty="0"/>
                        <a:t>89</a:t>
                      </a:r>
                    </a:p>
                  </a:txBody>
                  <a:tcPr anchor="ctr"/>
                </a:tc>
                <a:tc>
                  <a:txBody>
                    <a:bodyPr/>
                    <a:lstStyle/>
                    <a:p>
                      <a:pPr algn="ctr"/>
                      <a:r>
                        <a:rPr lang="en-US" dirty="0">
                          <a:solidFill>
                            <a:schemeClr val="tx1">
                              <a:lumMod val="65000"/>
                              <a:lumOff val="35000"/>
                            </a:schemeClr>
                          </a:solidFill>
                        </a:rPr>
                        <a:t>165</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20</a:t>
                      </a:r>
                    </a:p>
                  </a:txBody>
                  <a:tcPr anchor="ctr"/>
                </a:tc>
                <a:tc>
                  <a:txBody>
                    <a:bodyPr/>
                    <a:lstStyle/>
                    <a:p>
                      <a:pPr algn="ctr"/>
                      <a:r>
                        <a:rPr lang="en-US" dirty="0"/>
                        <a:t>3</a:t>
                      </a:r>
                    </a:p>
                  </a:txBody>
                  <a:tcPr anchor="ctr"/>
                </a:tc>
                <a:tc>
                  <a:txBody>
                    <a:bodyPr/>
                    <a:lstStyle/>
                    <a:p>
                      <a:pPr algn="ctr"/>
                      <a:r>
                        <a:rPr lang="en-US" dirty="0">
                          <a:solidFill>
                            <a:schemeClr val="tx1">
                              <a:lumMod val="65000"/>
                              <a:lumOff val="35000"/>
                            </a:schemeClr>
                          </a:solidFill>
                        </a:rPr>
                        <a:t>23</a:t>
                      </a:r>
                    </a:p>
                  </a:txBody>
                  <a:tcPr anchor="ctr"/>
                </a:tc>
                <a:extLst>
                  <a:ext uri="{0D108BD9-81ED-4DB2-BD59-A6C34878D82A}">
                    <a16:rowId xmlns:a16="http://schemas.microsoft.com/office/drawing/2014/main" val="10005"/>
                  </a:ext>
                </a:extLst>
              </a:tr>
              <a:tr h="425885">
                <a:tc>
                  <a:txBody>
                    <a:bodyPr/>
                    <a:lstStyle/>
                    <a:p>
                      <a:pPr algn="ctr"/>
                      <a:r>
                        <a:rPr lang="en-US" dirty="0">
                          <a:solidFill>
                            <a:schemeClr val="tx1">
                              <a:lumMod val="65000"/>
                              <a:lumOff val="35000"/>
                            </a:schemeClr>
                          </a:solidFill>
                        </a:rPr>
                        <a:t>total</a:t>
                      </a:r>
                    </a:p>
                  </a:txBody>
                  <a:tcPr anchor="ctr"/>
                </a:tc>
                <a:tc>
                  <a:txBody>
                    <a:bodyPr/>
                    <a:lstStyle/>
                    <a:p>
                      <a:pPr algn="ctr"/>
                      <a:r>
                        <a:rPr lang="en-US" dirty="0">
                          <a:solidFill>
                            <a:schemeClr val="tx1">
                              <a:lumMod val="65000"/>
                              <a:lumOff val="35000"/>
                            </a:schemeClr>
                          </a:solidFill>
                        </a:rPr>
                        <a:t>74.4%</a:t>
                      </a:r>
                    </a:p>
                  </a:txBody>
                  <a:tcPr anchor="ctr"/>
                </a:tc>
                <a:tc>
                  <a:txBody>
                    <a:bodyPr/>
                    <a:lstStyle/>
                    <a:p>
                      <a:pPr algn="ctr"/>
                      <a:r>
                        <a:rPr lang="en-US" dirty="0">
                          <a:solidFill>
                            <a:schemeClr val="tx1">
                              <a:lumMod val="65000"/>
                              <a:lumOff val="35000"/>
                            </a:schemeClr>
                          </a:solidFill>
                        </a:rPr>
                        <a:t>25.6%</a:t>
                      </a:r>
                    </a:p>
                  </a:txBody>
                  <a:tcPr anchor="ctr"/>
                </a:tc>
                <a:tc>
                  <a:txBody>
                    <a:bodyPr/>
                    <a:lstStyle/>
                    <a:p>
                      <a:pPr algn="ctr"/>
                      <a:endParaRPr lang="en-US"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46900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a:t>To calculate the statistic we just sum up the standardized deviations from the expected values.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panose="02040503050406030204" pitchFamily="18" charset="0"/>
                                </a:rPr>
                              </m:ctrlPr>
                            </m:fPr>
                            <m:num>
                              <m:sSup>
                                <m:sSupPr>
                                  <m:ctrlPr>
                                    <a:rPr lang="mr-IN" sz="2800" b="0" i="1" smtClean="0">
                                      <a:latin typeface="Cambria Math" panose="02040503050406030204" pitchFamily="18" charset="0"/>
                                    </a:rPr>
                                  </m:ctrlPr>
                                </m:sSupPr>
                                <m:e>
                                  <m:d>
                                    <m:dPr>
                                      <m:ctrlPr>
                                        <a:rPr lang="mr-IN"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extLst>
                    <a:ext uri="{9D8B030D-6E8A-4147-A177-3AD203B41FA5}">
                      <a16:colId xmlns:a16="http://schemas.microsoft.com/office/drawing/2014/main" val="20000"/>
                    </a:ext>
                  </a:extLst>
                </a:gridCol>
                <a:gridCol w="1260692">
                  <a:extLst>
                    <a:ext uri="{9D8B030D-6E8A-4147-A177-3AD203B41FA5}">
                      <a16:colId xmlns:a16="http://schemas.microsoft.com/office/drawing/2014/main" val="20001"/>
                    </a:ext>
                  </a:extLst>
                </a:gridCol>
                <a:gridCol w="1260692">
                  <a:extLst>
                    <a:ext uri="{9D8B030D-6E8A-4147-A177-3AD203B41FA5}">
                      <a16:colId xmlns:a16="http://schemas.microsoft.com/office/drawing/2014/main" val="20002"/>
                    </a:ext>
                  </a:extLst>
                </a:gridCol>
                <a:gridCol w="1260692">
                  <a:extLst>
                    <a:ext uri="{9D8B030D-6E8A-4147-A177-3AD203B41FA5}">
                      <a16:colId xmlns:a16="http://schemas.microsoft.com/office/drawing/2014/main" val="20003"/>
                    </a:ext>
                  </a:extLst>
                </a:gridCol>
              </a:tblGrid>
              <a:tr h="464829">
                <a:tc gridSpan="3">
                  <a:txBody>
                    <a:bodyPr/>
                    <a:lstStyle/>
                    <a:p>
                      <a:pPr algn="ctr"/>
                      <a:r>
                        <a:rPr lang="en-US" dirty="0"/>
                        <a:t>Female adults on the Titanic</a:t>
                      </a:r>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tc>
                  <a:txBody>
                    <a:bodyPr/>
                    <a:lstStyle/>
                    <a:p>
                      <a:pPr algn="ctr"/>
                      <a:endParaRPr lang="en-US" dirty="0"/>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140</a:t>
                      </a:r>
                    </a:p>
                  </a:txBody>
                  <a:tcPr anchor="ctr"/>
                </a:tc>
                <a:tc>
                  <a:txBody>
                    <a:bodyPr/>
                    <a:lstStyle/>
                    <a:p>
                      <a:pPr algn="ctr"/>
                      <a:r>
                        <a:rPr lang="en-US" dirty="0"/>
                        <a:t>4</a:t>
                      </a:r>
                    </a:p>
                  </a:txBody>
                  <a:tcPr anchor="ctr"/>
                </a:tc>
                <a:tc>
                  <a:txBody>
                    <a:bodyPr/>
                    <a:lstStyle/>
                    <a:p>
                      <a:pPr algn="ctr"/>
                      <a:r>
                        <a:rPr lang="en-US" dirty="0">
                          <a:solidFill>
                            <a:schemeClr val="tx1">
                              <a:lumMod val="65000"/>
                              <a:lumOff val="35000"/>
                            </a:schemeClr>
                          </a:solidFill>
                        </a:rPr>
                        <a:t>144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80</a:t>
                      </a:r>
                    </a:p>
                  </a:txBody>
                  <a:tcPr anchor="ctr"/>
                </a:tc>
                <a:tc>
                  <a:txBody>
                    <a:bodyPr/>
                    <a:lstStyle/>
                    <a:p>
                      <a:pPr algn="ctr"/>
                      <a:r>
                        <a:rPr lang="en-US" dirty="0"/>
                        <a:t>13</a:t>
                      </a:r>
                    </a:p>
                  </a:txBody>
                  <a:tcPr anchor="ctr"/>
                </a:tc>
                <a:tc>
                  <a:txBody>
                    <a:bodyPr/>
                    <a:lstStyle/>
                    <a:p>
                      <a:pPr algn="ctr"/>
                      <a:r>
                        <a:rPr lang="en-US" dirty="0">
                          <a:solidFill>
                            <a:schemeClr val="tx1">
                              <a:lumMod val="65000"/>
                              <a:lumOff val="35000"/>
                            </a:schemeClr>
                          </a:solidFill>
                        </a:rPr>
                        <a:t>93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76</a:t>
                      </a:r>
                    </a:p>
                  </a:txBody>
                  <a:tcPr anchor="ctr"/>
                </a:tc>
                <a:tc>
                  <a:txBody>
                    <a:bodyPr/>
                    <a:lstStyle/>
                    <a:p>
                      <a:pPr algn="ctr"/>
                      <a:r>
                        <a:rPr lang="en-US" dirty="0"/>
                        <a:t>89</a:t>
                      </a:r>
                    </a:p>
                  </a:txBody>
                  <a:tcPr anchor="ctr"/>
                </a:tc>
                <a:tc>
                  <a:txBody>
                    <a:bodyPr/>
                    <a:lstStyle/>
                    <a:p>
                      <a:pPr algn="ctr"/>
                      <a:r>
                        <a:rPr lang="en-US" dirty="0">
                          <a:solidFill>
                            <a:schemeClr val="tx1">
                              <a:lumMod val="65000"/>
                              <a:lumOff val="35000"/>
                            </a:schemeClr>
                          </a:solidFill>
                        </a:rPr>
                        <a:t>165</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20</a:t>
                      </a:r>
                    </a:p>
                  </a:txBody>
                  <a:tcPr anchor="ctr"/>
                </a:tc>
                <a:tc>
                  <a:txBody>
                    <a:bodyPr/>
                    <a:lstStyle/>
                    <a:p>
                      <a:pPr algn="ctr"/>
                      <a:r>
                        <a:rPr lang="en-US" dirty="0"/>
                        <a:t>3</a:t>
                      </a:r>
                    </a:p>
                  </a:txBody>
                  <a:tcPr anchor="ctr"/>
                </a:tc>
                <a:tc>
                  <a:txBody>
                    <a:bodyPr/>
                    <a:lstStyle/>
                    <a:p>
                      <a:pPr algn="ctr"/>
                      <a:r>
                        <a:rPr lang="en-US" dirty="0">
                          <a:solidFill>
                            <a:schemeClr val="tx1">
                              <a:lumMod val="65000"/>
                              <a:lumOff val="35000"/>
                            </a:schemeClr>
                          </a:solidFill>
                        </a:rPr>
                        <a:t>23</a:t>
                      </a:r>
                    </a:p>
                  </a:txBody>
                  <a:tcPr anchor="ctr"/>
                </a:tc>
                <a:extLst>
                  <a:ext uri="{0D108BD9-81ED-4DB2-BD59-A6C34878D82A}">
                    <a16:rowId xmlns:a16="http://schemas.microsoft.com/office/drawing/2014/main" val="10005"/>
                  </a:ext>
                </a:extLst>
              </a:tr>
              <a:tr h="425885">
                <a:tc>
                  <a:txBody>
                    <a:bodyPr/>
                    <a:lstStyle/>
                    <a:p>
                      <a:pPr algn="ctr"/>
                      <a:r>
                        <a:rPr lang="en-US" dirty="0"/>
                        <a:t>total</a:t>
                      </a:r>
                    </a:p>
                  </a:txBody>
                  <a:tcPr anchor="ctr"/>
                </a:tc>
                <a:tc>
                  <a:txBody>
                    <a:bodyPr/>
                    <a:lstStyle/>
                    <a:p>
                      <a:pPr algn="ctr"/>
                      <a:r>
                        <a:rPr lang="en-US" dirty="0">
                          <a:solidFill>
                            <a:schemeClr val="tx1">
                              <a:lumMod val="65000"/>
                              <a:lumOff val="35000"/>
                            </a:schemeClr>
                          </a:solidFill>
                        </a:rPr>
                        <a:t>74.4%</a:t>
                      </a:r>
                    </a:p>
                  </a:txBody>
                  <a:tcPr anchor="ctr"/>
                </a:tc>
                <a:tc>
                  <a:txBody>
                    <a:bodyPr/>
                    <a:lstStyle/>
                    <a:p>
                      <a:pPr algn="ctr"/>
                      <a:r>
                        <a:rPr lang="en-US" dirty="0">
                          <a:solidFill>
                            <a:schemeClr val="tx1">
                              <a:lumMod val="65000"/>
                              <a:lumOff val="35000"/>
                            </a:schemeClr>
                          </a:solidFill>
                        </a:rPr>
                        <a:t>25.6%</a:t>
                      </a:r>
                    </a:p>
                  </a:txBody>
                  <a:tcPr anchor="ctr"/>
                </a:tc>
                <a:tc>
                  <a:txBody>
                    <a:bodyPr/>
                    <a:lstStyle/>
                    <a:p>
                      <a:pPr algn="ctr"/>
                      <a:endParaRPr lang="en-US" dirty="0"/>
                    </a:p>
                  </a:txBody>
                  <a:tcPr anchor="ct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extLst>
                    <a:ext uri="{9D8B030D-6E8A-4147-A177-3AD203B41FA5}">
                      <a16:colId xmlns:a16="http://schemas.microsoft.com/office/drawing/2014/main" val="20000"/>
                    </a:ext>
                  </a:extLst>
                </a:gridCol>
                <a:gridCol w="1680923">
                  <a:extLst>
                    <a:ext uri="{9D8B030D-6E8A-4147-A177-3AD203B41FA5}">
                      <a16:colId xmlns:a16="http://schemas.microsoft.com/office/drawing/2014/main" val="20001"/>
                    </a:ext>
                  </a:extLst>
                </a:gridCol>
                <a:gridCol w="1680923">
                  <a:extLst>
                    <a:ext uri="{9D8B030D-6E8A-4147-A177-3AD203B41FA5}">
                      <a16:colId xmlns:a16="http://schemas.microsoft.com/office/drawing/2014/main" val="20002"/>
                    </a:ext>
                  </a:extLst>
                </a:gridCol>
              </a:tblGrid>
              <a:tr h="464829">
                <a:tc gridSpan="3">
                  <a:txBody>
                    <a:bodyPr/>
                    <a:lstStyle/>
                    <a:p>
                      <a:pPr algn="ctr"/>
                      <a:r>
                        <a:rPr lang="en-US" dirty="0"/>
                        <a:t>Expected</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.744 x 144</a:t>
                      </a:r>
                    </a:p>
                  </a:txBody>
                  <a:tcPr anchor="ctr"/>
                </a:tc>
                <a:tc>
                  <a:txBody>
                    <a:bodyPr/>
                    <a:lstStyle/>
                    <a:p>
                      <a:pPr algn="ctr"/>
                      <a:r>
                        <a:rPr lang="en-US" dirty="0"/>
                        <a:t>.256 x 144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.744 x 93</a:t>
                      </a:r>
                    </a:p>
                  </a:txBody>
                  <a:tcPr anchor="ctr"/>
                </a:tc>
                <a:tc>
                  <a:txBody>
                    <a:bodyPr/>
                    <a:lstStyle/>
                    <a:p>
                      <a:pPr algn="ctr"/>
                      <a:r>
                        <a:rPr lang="en-US" dirty="0"/>
                        <a:t>.256 x 93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.744 x 165</a:t>
                      </a:r>
                    </a:p>
                  </a:txBody>
                  <a:tcPr anchor="ctr"/>
                </a:tc>
                <a:tc>
                  <a:txBody>
                    <a:bodyPr/>
                    <a:lstStyle/>
                    <a:p>
                      <a:pPr algn="ctr"/>
                      <a:r>
                        <a:rPr lang="en-US" dirty="0"/>
                        <a:t>.256 x 165</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.744 x 23</a:t>
                      </a:r>
                    </a:p>
                  </a:txBody>
                  <a:tcPr anchor="ctr"/>
                </a:tc>
                <a:tc>
                  <a:txBody>
                    <a:bodyPr/>
                    <a:lstStyle/>
                    <a:p>
                      <a:pPr algn="ctr"/>
                      <a:r>
                        <a:rPr lang="en-US" dirty="0"/>
                        <a:t>.256 x 23</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08038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a:t>To calculate the statistic we just sum up the standardized deviations from the expected values.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panose="02040503050406030204" pitchFamily="18" charset="0"/>
                                </a:rPr>
                              </m:ctrlPr>
                            </m:fPr>
                            <m:num>
                              <m:sSup>
                                <m:sSupPr>
                                  <m:ctrlPr>
                                    <a:rPr lang="mr-IN" sz="2800" b="0" i="1" smtClean="0">
                                      <a:latin typeface="Cambria Math" panose="02040503050406030204" pitchFamily="18" charset="0"/>
                                    </a:rPr>
                                  </m:ctrlPr>
                                </m:sSupPr>
                                <m:e>
                                  <m:d>
                                    <m:dPr>
                                      <m:ctrlPr>
                                        <a:rPr lang="mr-IN"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250519" y="3532843"/>
          <a:ext cx="5042768" cy="2995086"/>
        </p:xfrm>
        <a:graphic>
          <a:graphicData uri="http://schemas.openxmlformats.org/drawingml/2006/table">
            <a:tbl>
              <a:tblPr firstRow="1" bandRow="1">
                <a:tableStyleId>{5C22544A-7EE6-4342-B048-85BDC9FD1C3A}</a:tableStyleId>
              </a:tblPr>
              <a:tblGrid>
                <a:gridCol w="1260692">
                  <a:extLst>
                    <a:ext uri="{9D8B030D-6E8A-4147-A177-3AD203B41FA5}">
                      <a16:colId xmlns:a16="http://schemas.microsoft.com/office/drawing/2014/main" val="20000"/>
                    </a:ext>
                  </a:extLst>
                </a:gridCol>
                <a:gridCol w="1260692">
                  <a:extLst>
                    <a:ext uri="{9D8B030D-6E8A-4147-A177-3AD203B41FA5}">
                      <a16:colId xmlns:a16="http://schemas.microsoft.com/office/drawing/2014/main" val="20001"/>
                    </a:ext>
                  </a:extLst>
                </a:gridCol>
                <a:gridCol w="1260692">
                  <a:extLst>
                    <a:ext uri="{9D8B030D-6E8A-4147-A177-3AD203B41FA5}">
                      <a16:colId xmlns:a16="http://schemas.microsoft.com/office/drawing/2014/main" val="20002"/>
                    </a:ext>
                  </a:extLst>
                </a:gridCol>
                <a:gridCol w="1260692">
                  <a:extLst>
                    <a:ext uri="{9D8B030D-6E8A-4147-A177-3AD203B41FA5}">
                      <a16:colId xmlns:a16="http://schemas.microsoft.com/office/drawing/2014/main" val="20003"/>
                    </a:ext>
                  </a:extLst>
                </a:gridCol>
              </a:tblGrid>
              <a:tr h="464829">
                <a:tc gridSpan="3">
                  <a:txBody>
                    <a:bodyPr/>
                    <a:lstStyle/>
                    <a:p>
                      <a:pPr algn="ctr"/>
                      <a:r>
                        <a:rPr lang="en-US" dirty="0"/>
                        <a:t>Female adults on the Titanic</a:t>
                      </a:r>
                    </a:p>
                  </a:txBody>
                  <a:tcPr anchor="ctr"/>
                </a:tc>
                <a:tc hMerge="1">
                  <a:txBody>
                    <a:bodyPr/>
                    <a:lstStyle/>
                    <a:p>
                      <a:endParaRPr lang="en-US" dirty="0"/>
                    </a:p>
                  </a:txBody>
                  <a:tcPr/>
                </a:tc>
                <a:tc hMerge="1">
                  <a:txBody>
                    <a:bodyPr/>
                    <a:lstStyle/>
                    <a:p>
                      <a:endParaRPr lang="en-US" dirty="0"/>
                    </a:p>
                  </a:txBody>
                  <a:tcPr/>
                </a:tc>
                <a:tc>
                  <a:txBody>
                    <a:bodyPr/>
                    <a:lstStyle/>
                    <a:p>
                      <a:pPr algn="ctr"/>
                      <a:endParaRPr lang="en-US" dirty="0"/>
                    </a:p>
                  </a:txBody>
                  <a:tcPr anchor="ct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tc>
                  <a:txBody>
                    <a:bodyPr/>
                    <a:lstStyle/>
                    <a:p>
                      <a:pPr algn="ctr"/>
                      <a:endParaRPr lang="en-US" dirty="0"/>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140</a:t>
                      </a:r>
                    </a:p>
                  </a:txBody>
                  <a:tcPr anchor="ctr"/>
                </a:tc>
                <a:tc>
                  <a:txBody>
                    <a:bodyPr/>
                    <a:lstStyle/>
                    <a:p>
                      <a:pPr algn="ctr"/>
                      <a:r>
                        <a:rPr lang="en-US" dirty="0"/>
                        <a:t>4</a:t>
                      </a:r>
                    </a:p>
                  </a:txBody>
                  <a:tcPr anchor="ctr"/>
                </a:tc>
                <a:tc>
                  <a:txBody>
                    <a:bodyPr/>
                    <a:lstStyle/>
                    <a:p>
                      <a:pPr algn="ctr"/>
                      <a:r>
                        <a:rPr lang="en-US" dirty="0">
                          <a:solidFill>
                            <a:schemeClr val="tx1">
                              <a:lumMod val="65000"/>
                              <a:lumOff val="35000"/>
                            </a:schemeClr>
                          </a:solidFill>
                        </a:rPr>
                        <a:t>144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80</a:t>
                      </a:r>
                    </a:p>
                  </a:txBody>
                  <a:tcPr anchor="ctr"/>
                </a:tc>
                <a:tc>
                  <a:txBody>
                    <a:bodyPr/>
                    <a:lstStyle/>
                    <a:p>
                      <a:pPr algn="ctr"/>
                      <a:r>
                        <a:rPr lang="en-US" dirty="0"/>
                        <a:t>13</a:t>
                      </a:r>
                    </a:p>
                  </a:txBody>
                  <a:tcPr anchor="ctr"/>
                </a:tc>
                <a:tc>
                  <a:txBody>
                    <a:bodyPr/>
                    <a:lstStyle/>
                    <a:p>
                      <a:pPr algn="ctr"/>
                      <a:r>
                        <a:rPr lang="en-US" dirty="0">
                          <a:solidFill>
                            <a:schemeClr val="tx1">
                              <a:lumMod val="65000"/>
                              <a:lumOff val="35000"/>
                            </a:schemeClr>
                          </a:solidFill>
                        </a:rPr>
                        <a:t>93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76</a:t>
                      </a:r>
                    </a:p>
                  </a:txBody>
                  <a:tcPr anchor="ctr"/>
                </a:tc>
                <a:tc>
                  <a:txBody>
                    <a:bodyPr/>
                    <a:lstStyle/>
                    <a:p>
                      <a:pPr algn="ctr"/>
                      <a:r>
                        <a:rPr lang="en-US" dirty="0"/>
                        <a:t>89</a:t>
                      </a:r>
                    </a:p>
                  </a:txBody>
                  <a:tcPr anchor="ctr"/>
                </a:tc>
                <a:tc>
                  <a:txBody>
                    <a:bodyPr/>
                    <a:lstStyle/>
                    <a:p>
                      <a:pPr algn="ctr"/>
                      <a:r>
                        <a:rPr lang="en-US" dirty="0">
                          <a:solidFill>
                            <a:schemeClr val="tx1">
                              <a:lumMod val="65000"/>
                              <a:lumOff val="35000"/>
                            </a:schemeClr>
                          </a:solidFill>
                        </a:rPr>
                        <a:t>165</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20</a:t>
                      </a:r>
                    </a:p>
                  </a:txBody>
                  <a:tcPr anchor="ctr"/>
                </a:tc>
                <a:tc>
                  <a:txBody>
                    <a:bodyPr/>
                    <a:lstStyle/>
                    <a:p>
                      <a:pPr algn="ctr"/>
                      <a:r>
                        <a:rPr lang="en-US" dirty="0"/>
                        <a:t>3</a:t>
                      </a:r>
                    </a:p>
                  </a:txBody>
                  <a:tcPr anchor="ctr"/>
                </a:tc>
                <a:tc>
                  <a:txBody>
                    <a:bodyPr/>
                    <a:lstStyle/>
                    <a:p>
                      <a:pPr algn="ctr"/>
                      <a:r>
                        <a:rPr lang="en-US" dirty="0">
                          <a:solidFill>
                            <a:schemeClr val="tx1">
                              <a:lumMod val="65000"/>
                              <a:lumOff val="35000"/>
                            </a:schemeClr>
                          </a:solidFill>
                        </a:rPr>
                        <a:t>23</a:t>
                      </a:r>
                    </a:p>
                  </a:txBody>
                  <a:tcPr anchor="ctr"/>
                </a:tc>
                <a:extLst>
                  <a:ext uri="{0D108BD9-81ED-4DB2-BD59-A6C34878D82A}">
                    <a16:rowId xmlns:a16="http://schemas.microsoft.com/office/drawing/2014/main" val="10005"/>
                  </a:ext>
                </a:extLst>
              </a:tr>
              <a:tr h="425885">
                <a:tc>
                  <a:txBody>
                    <a:bodyPr/>
                    <a:lstStyle/>
                    <a:p>
                      <a:pPr algn="ctr"/>
                      <a:r>
                        <a:rPr lang="en-US" dirty="0"/>
                        <a:t>total</a:t>
                      </a:r>
                    </a:p>
                  </a:txBody>
                  <a:tcPr anchor="ctr"/>
                </a:tc>
                <a:tc>
                  <a:txBody>
                    <a:bodyPr/>
                    <a:lstStyle/>
                    <a:p>
                      <a:pPr algn="ctr"/>
                      <a:r>
                        <a:rPr lang="en-US" dirty="0">
                          <a:solidFill>
                            <a:schemeClr val="tx1">
                              <a:lumMod val="65000"/>
                              <a:lumOff val="35000"/>
                            </a:schemeClr>
                          </a:solidFill>
                        </a:rPr>
                        <a:t>74.4%</a:t>
                      </a:r>
                    </a:p>
                  </a:txBody>
                  <a:tcPr anchor="ctr"/>
                </a:tc>
                <a:tc>
                  <a:txBody>
                    <a:bodyPr/>
                    <a:lstStyle/>
                    <a:p>
                      <a:pPr algn="ctr"/>
                      <a:r>
                        <a:rPr lang="en-US" dirty="0">
                          <a:solidFill>
                            <a:schemeClr val="tx1">
                              <a:lumMod val="65000"/>
                              <a:lumOff val="35000"/>
                            </a:schemeClr>
                          </a:solidFill>
                        </a:rPr>
                        <a:t>25.6%</a:t>
                      </a:r>
                    </a:p>
                  </a:txBody>
                  <a:tcPr anchor="ctr"/>
                </a:tc>
                <a:tc>
                  <a:txBody>
                    <a:bodyPr/>
                    <a:lstStyle/>
                    <a:p>
                      <a:pPr algn="ctr"/>
                      <a:endParaRPr lang="en-US" dirty="0"/>
                    </a:p>
                  </a:txBody>
                  <a:tcPr anchor="ct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6781801" y="3532843"/>
          <a:ext cx="5042769" cy="2569201"/>
        </p:xfrm>
        <a:graphic>
          <a:graphicData uri="http://schemas.openxmlformats.org/drawingml/2006/table">
            <a:tbl>
              <a:tblPr firstRow="1" bandRow="1">
                <a:tableStyleId>{5C22544A-7EE6-4342-B048-85BDC9FD1C3A}</a:tableStyleId>
              </a:tblPr>
              <a:tblGrid>
                <a:gridCol w="1680923">
                  <a:extLst>
                    <a:ext uri="{9D8B030D-6E8A-4147-A177-3AD203B41FA5}">
                      <a16:colId xmlns:a16="http://schemas.microsoft.com/office/drawing/2014/main" val="20000"/>
                    </a:ext>
                  </a:extLst>
                </a:gridCol>
                <a:gridCol w="1680923">
                  <a:extLst>
                    <a:ext uri="{9D8B030D-6E8A-4147-A177-3AD203B41FA5}">
                      <a16:colId xmlns:a16="http://schemas.microsoft.com/office/drawing/2014/main" val="20001"/>
                    </a:ext>
                  </a:extLst>
                </a:gridCol>
                <a:gridCol w="1680923">
                  <a:extLst>
                    <a:ext uri="{9D8B030D-6E8A-4147-A177-3AD203B41FA5}">
                      <a16:colId xmlns:a16="http://schemas.microsoft.com/office/drawing/2014/main" val="20002"/>
                    </a:ext>
                  </a:extLst>
                </a:gridCol>
              </a:tblGrid>
              <a:tr h="464829">
                <a:tc gridSpan="3">
                  <a:txBody>
                    <a:bodyPr/>
                    <a:lstStyle/>
                    <a:p>
                      <a:pPr algn="ctr"/>
                      <a:r>
                        <a:rPr lang="en-US" dirty="0"/>
                        <a:t>Expected</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107</a:t>
                      </a:r>
                    </a:p>
                  </a:txBody>
                  <a:tcPr anchor="ctr"/>
                </a:tc>
                <a:tc>
                  <a:txBody>
                    <a:bodyPr/>
                    <a:lstStyle/>
                    <a:p>
                      <a:pPr algn="ctr"/>
                      <a:r>
                        <a:rPr lang="en-US" dirty="0"/>
                        <a:t>37</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69</a:t>
                      </a:r>
                    </a:p>
                  </a:txBody>
                  <a:tcPr anchor="ctr"/>
                </a:tc>
                <a:tc>
                  <a:txBody>
                    <a:bodyPr/>
                    <a:lstStyle/>
                    <a:p>
                      <a:pPr algn="ctr"/>
                      <a:r>
                        <a:rPr lang="en-US" dirty="0"/>
                        <a:t>24</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123</a:t>
                      </a:r>
                    </a:p>
                  </a:txBody>
                  <a:tcPr anchor="ctr"/>
                </a:tc>
                <a:tc>
                  <a:txBody>
                    <a:bodyPr/>
                    <a:lstStyle/>
                    <a:p>
                      <a:pPr algn="ctr"/>
                      <a:r>
                        <a:rPr lang="en-US" dirty="0"/>
                        <a:t>42</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17</a:t>
                      </a:r>
                    </a:p>
                  </a:txBody>
                  <a:tcPr anchor="ctr"/>
                </a:tc>
                <a:tc>
                  <a:txBody>
                    <a:bodyPr/>
                    <a:lstStyle/>
                    <a:p>
                      <a:pPr algn="ctr"/>
                      <a:r>
                        <a:rPr lang="en-US" dirty="0"/>
                        <a:t>6</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8264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events</a:t>
            </a: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a:t>What is the probability of rolling a 1 and then a 2 on a pair of dice?</a:t>
                </a:r>
              </a:p>
              <a:p>
                <a:endParaRPr lang="en-US" sz="3200" dirty="0"/>
              </a:p>
              <a:p>
                <a:r>
                  <a:rPr lang="en-US" sz="3200" dirty="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0519" y="1277655"/>
                <a:ext cx="11574051" cy="2561214"/>
              </a:xfrm>
              <a:prstGeom prst="rect">
                <a:avLst/>
              </a:prstGeom>
              <a:noFill/>
            </p:spPr>
            <p:txBody>
              <a:bodyPr wrap="square" rtlCol="0">
                <a:spAutoFit/>
              </a:bodyPr>
              <a:lstStyle/>
              <a:p>
                <a:r>
                  <a:rPr lang="en-US" sz="2800" dirty="0"/>
                  <a:t>To calculate the statistic we just sum up the standardized deviations from the expected values. </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charset="0"/>
                              <a:ea typeface="Cambria Math" charset="0"/>
                              <a:cs typeface="Cambria Math" charset="0"/>
                            </a:rPr>
                            <m:t>𝜒</m:t>
                          </m:r>
                        </m:e>
                        <m:sup>
                          <m:r>
                            <a:rPr lang="en-US" sz="2800" b="0" i="1" smtClean="0">
                              <a:latin typeface="Cambria Math" charset="0"/>
                            </a:rPr>
                            <m:t>2</m:t>
                          </m:r>
                        </m:sup>
                      </m:sSup>
                      <m:r>
                        <a:rPr lang="en-US" sz="2800" b="0" i="1" smtClean="0">
                          <a:latin typeface="Cambria Math" charset="0"/>
                        </a:rPr>
                        <m:t>=</m:t>
                      </m:r>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f>
                            <m:fPr>
                              <m:ctrlPr>
                                <a:rPr lang="mr-IN" sz="2800" b="0" i="1" smtClean="0">
                                  <a:latin typeface="Cambria Math" panose="02040503050406030204" pitchFamily="18" charset="0"/>
                                </a:rPr>
                              </m:ctrlPr>
                            </m:fPr>
                            <m:num>
                              <m:sSup>
                                <m:sSupPr>
                                  <m:ctrlPr>
                                    <a:rPr lang="mr-IN" sz="2800" b="0" i="1" smtClean="0">
                                      <a:latin typeface="Cambria Math" panose="02040503050406030204" pitchFamily="18" charset="0"/>
                                    </a:rPr>
                                  </m:ctrlPr>
                                </m:sSupPr>
                                <m:e>
                                  <m:d>
                                    <m:dPr>
                                      <m:ctrlPr>
                                        <a:rPr lang="mr-IN"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charset="0"/>
                                            </a:rPr>
                                            <m:t>𝑂</m:t>
                                          </m:r>
                                        </m:e>
                                        <m:sub>
                                          <m:r>
                                            <a:rPr lang="en-US" sz="2800" b="0" i="1" smtClean="0">
                                              <a:latin typeface="Cambria Math" charset="0"/>
                                            </a:rPr>
                                            <m:t>𝑖</m:t>
                                          </m:r>
                                        </m:sub>
                                      </m:sSub>
                                      <m:r>
                                        <a:rPr lang="en-US" sz="2800" b="0" i="1" smtClean="0">
                                          <a:latin typeface="Cambria Math" charset="0"/>
                                        </a:rPr>
                                        <m:t>−</m:t>
                                      </m:r>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e>
                                  </m:d>
                                </m:e>
                                <m:sup>
                                  <m:r>
                                    <a:rPr lang="en-US" sz="2800" b="0" i="1" smtClean="0">
                                      <a:latin typeface="Cambria Math" charset="0"/>
                                    </a:rPr>
                                    <m:t>2</m:t>
                                  </m:r>
                                </m:sup>
                              </m:sSup>
                            </m:num>
                            <m:den>
                              <m:sSub>
                                <m:sSubPr>
                                  <m:ctrlPr>
                                    <a:rPr lang="en-US" sz="2800" b="0" i="1" smtClean="0">
                                      <a:latin typeface="Cambria Math" panose="02040503050406030204" pitchFamily="18" charset="0"/>
                                    </a:rPr>
                                  </m:ctrlPr>
                                </m:sSubPr>
                                <m:e>
                                  <m:r>
                                    <a:rPr lang="en-US" sz="2800" b="0" i="1" smtClean="0">
                                      <a:latin typeface="Cambria Math" charset="0"/>
                                    </a:rPr>
                                    <m:t>𝐸</m:t>
                                  </m:r>
                                </m:e>
                                <m:sub>
                                  <m:r>
                                    <a:rPr lang="en-US" sz="2800" b="0" i="1" smtClean="0">
                                      <a:latin typeface="Cambria Math" charset="0"/>
                                    </a:rPr>
                                    <m:t>𝑖</m:t>
                                  </m:r>
                                </m:sub>
                              </m:sSub>
                            </m:den>
                          </m:f>
                        </m:e>
                      </m:nary>
                    </m:oMath>
                  </m:oMathPara>
                </a14:m>
                <a:endParaRPr lang="en-US" sz="2800" dirty="0"/>
              </a:p>
              <a:p>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50519" y="1277655"/>
                <a:ext cx="11574051" cy="2561214"/>
              </a:xfrm>
              <a:prstGeom prst="rect">
                <a:avLst/>
              </a:prstGeom>
              <a:blipFill rotWithShape="0">
                <a:blip r:embed="rId3"/>
                <a:stretch>
                  <a:fillRect l="-1053" t="-238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250519" y="3532843"/>
          <a:ext cx="3782076" cy="2569201"/>
        </p:xfrm>
        <a:graphic>
          <a:graphicData uri="http://schemas.openxmlformats.org/drawingml/2006/table">
            <a:tbl>
              <a:tblPr firstRow="1" bandRow="1">
                <a:tableStyleId>{5C22544A-7EE6-4342-B048-85BDC9FD1C3A}</a:tableStyleId>
              </a:tblPr>
              <a:tblGrid>
                <a:gridCol w="1260692">
                  <a:extLst>
                    <a:ext uri="{9D8B030D-6E8A-4147-A177-3AD203B41FA5}">
                      <a16:colId xmlns:a16="http://schemas.microsoft.com/office/drawing/2014/main" val="20000"/>
                    </a:ext>
                  </a:extLst>
                </a:gridCol>
                <a:gridCol w="1260692">
                  <a:extLst>
                    <a:ext uri="{9D8B030D-6E8A-4147-A177-3AD203B41FA5}">
                      <a16:colId xmlns:a16="http://schemas.microsoft.com/office/drawing/2014/main" val="20001"/>
                    </a:ext>
                  </a:extLst>
                </a:gridCol>
                <a:gridCol w="1260692">
                  <a:extLst>
                    <a:ext uri="{9D8B030D-6E8A-4147-A177-3AD203B41FA5}">
                      <a16:colId xmlns:a16="http://schemas.microsoft.com/office/drawing/2014/main" val="20002"/>
                    </a:ext>
                  </a:extLst>
                </a:gridCol>
              </a:tblGrid>
              <a:tr h="464829">
                <a:tc gridSpan="3">
                  <a:txBody>
                    <a:bodyPr/>
                    <a:lstStyle/>
                    <a:p>
                      <a:pPr algn="ctr"/>
                      <a:r>
                        <a:rPr lang="en-US" dirty="0"/>
                        <a:t>Observed</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140</a:t>
                      </a:r>
                    </a:p>
                  </a:txBody>
                  <a:tcPr anchor="ctr"/>
                </a:tc>
                <a:tc>
                  <a:txBody>
                    <a:bodyPr/>
                    <a:lstStyle/>
                    <a:p>
                      <a:pPr algn="ctr"/>
                      <a:r>
                        <a:rPr lang="en-US" dirty="0"/>
                        <a:t>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80</a:t>
                      </a:r>
                    </a:p>
                  </a:txBody>
                  <a:tcPr anchor="ctr"/>
                </a:tc>
                <a:tc>
                  <a:txBody>
                    <a:bodyPr/>
                    <a:lstStyle/>
                    <a:p>
                      <a:pPr algn="ctr"/>
                      <a:r>
                        <a:rPr lang="en-US" dirty="0"/>
                        <a:t>13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76</a:t>
                      </a:r>
                    </a:p>
                  </a:txBody>
                  <a:tcPr anchor="ctr"/>
                </a:tc>
                <a:tc>
                  <a:txBody>
                    <a:bodyPr/>
                    <a:lstStyle/>
                    <a:p>
                      <a:pPr algn="ctr"/>
                      <a:r>
                        <a:rPr lang="en-US" dirty="0"/>
                        <a:t>89</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20</a:t>
                      </a:r>
                    </a:p>
                  </a:txBody>
                  <a:tcPr anchor="ctr"/>
                </a:tc>
                <a:tc>
                  <a:txBody>
                    <a:bodyPr/>
                    <a:lstStyle/>
                    <a:p>
                      <a:pPr algn="ctr"/>
                      <a:r>
                        <a:rPr lang="en-US" dirty="0"/>
                        <a:t>3</a:t>
                      </a:r>
                    </a:p>
                  </a:txBody>
                  <a:tcPr anchor="ct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nvGraphicFramePr>
        <p:xfrm>
          <a:off x="4521895" y="3532843"/>
          <a:ext cx="3782076" cy="2569201"/>
        </p:xfrm>
        <a:graphic>
          <a:graphicData uri="http://schemas.openxmlformats.org/drawingml/2006/table">
            <a:tbl>
              <a:tblPr firstRow="1" bandRow="1">
                <a:tableStyleId>{5C22544A-7EE6-4342-B048-85BDC9FD1C3A}</a:tableStyleId>
              </a:tblPr>
              <a:tblGrid>
                <a:gridCol w="1260692">
                  <a:extLst>
                    <a:ext uri="{9D8B030D-6E8A-4147-A177-3AD203B41FA5}">
                      <a16:colId xmlns:a16="http://schemas.microsoft.com/office/drawing/2014/main" val="20000"/>
                    </a:ext>
                  </a:extLst>
                </a:gridCol>
                <a:gridCol w="1260692">
                  <a:extLst>
                    <a:ext uri="{9D8B030D-6E8A-4147-A177-3AD203B41FA5}">
                      <a16:colId xmlns:a16="http://schemas.microsoft.com/office/drawing/2014/main" val="20001"/>
                    </a:ext>
                  </a:extLst>
                </a:gridCol>
                <a:gridCol w="1260692">
                  <a:extLst>
                    <a:ext uri="{9D8B030D-6E8A-4147-A177-3AD203B41FA5}">
                      <a16:colId xmlns:a16="http://schemas.microsoft.com/office/drawing/2014/main" val="20002"/>
                    </a:ext>
                  </a:extLst>
                </a:gridCol>
              </a:tblGrid>
              <a:tr h="464829">
                <a:tc gridSpan="3">
                  <a:txBody>
                    <a:bodyPr/>
                    <a:lstStyle/>
                    <a:p>
                      <a:pPr algn="ctr"/>
                      <a:r>
                        <a:rPr lang="en-US" dirty="0"/>
                        <a:t>Expected</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107</a:t>
                      </a:r>
                    </a:p>
                  </a:txBody>
                  <a:tcPr anchor="ctr"/>
                </a:tc>
                <a:tc>
                  <a:txBody>
                    <a:bodyPr/>
                    <a:lstStyle/>
                    <a:p>
                      <a:pPr algn="ctr"/>
                      <a:r>
                        <a:rPr lang="en-US" dirty="0"/>
                        <a:t>37</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69</a:t>
                      </a:r>
                    </a:p>
                  </a:txBody>
                  <a:tcPr anchor="ctr"/>
                </a:tc>
                <a:tc>
                  <a:txBody>
                    <a:bodyPr/>
                    <a:lstStyle/>
                    <a:p>
                      <a:pPr algn="ctr"/>
                      <a:r>
                        <a:rPr lang="en-US" dirty="0"/>
                        <a:t>24</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123</a:t>
                      </a:r>
                    </a:p>
                  </a:txBody>
                  <a:tcPr anchor="ctr"/>
                </a:tc>
                <a:tc>
                  <a:txBody>
                    <a:bodyPr/>
                    <a:lstStyle/>
                    <a:p>
                      <a:pPr algn="ctr"/>
                      <a:r>
                        <a:rPr lang="en-US" dirty="0"/>
                        <a:t>42</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17</a:t>
                      </a:r>
                    </a:p>
                  </a:txBody>
                  <a:tcPr anchor="ctr"/>
                </a:tc>
                <a:tc>
                  <a:txBody>
                    <a:bodyPr/>
                    <a:lstStyle/>
                    <a:p>
                      <a:pPr algn="ctr"/>
                      <a:r>
                        <a:rPr lang="en-US" dirty="0"/>
                        <a:t>6</a:t>
                      </a:r>
                    </a:p>
                  </a:txBody>
                  <a:tcPr anchor="ct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3" name="Rectangle 2"/>
              <p:cNvSpPr/>
              <p:nvPr/>
            </p:nvSpPr>
            <p:spPr>
              <a:xfrm>
                <a:off x="8986155" y="4494277"/>
                <a:ext cx="215623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i="1">
                              <a:latin typeface="Cambria Math" charset="0"/>
                              <a:ea typeface="Cambria Math" charset="0"/>
                              <a:cs typeface="Cambria Math" charset="0"/>
                            </a:rPr>
                            <m:t>𝜒</m:t>
                          </m:r>
                        </m:e>
                        <m:sup>
                          <m:r>
                            <a:rPr lang="en-US" sz="3600" i="1">
                              <a:latin typeface="Cambria Math" charset="0"/>
                            </a:rPr>
                            <m:t>2</m:t>
                          </m:r>
                        </m:sup>
                      </m:sSup>
                      <m:r>
                        <a:rPr lang="en-US" sz="3600" b="0" i="1" smtClean="0">
                          <a:latin typeface="Cambria Math" charset="0"/>
                        </a:rPr>
                        <m:t>=</m:t>
                      </m:r>
                      <m:r>
                        <a:rPr lang="nb-NO" sz="3600" i="1">
                          <a:latin typeface="Cambria Math" charset="0"/>
                        </a:rPr>
                        <m:t>117</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8986155" y="4494277"/>
                <a:ext cx="2156231" cy="64633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2769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0"/>
                <a:ext cx="12192000" cy="935915"/>
              </a:xfrm>
              <a:solidFill>
                <a:schemeClr val="tx1"/>
              </a:solidFill>
            </p:spPr>
            <p:txBody>
              <a:bodyPr>
                <a:normAutofit/>
              </a:bodyPr>
              <a:lstStyle/>
              <a:p>
                <a:pPr algn="ctr"/>
                <a14:m>
                  <m:oMath xmlns:m="http://schemas.openxmlformats.org/officeDocument/2006/math">
                    <m:sSup>
                      <m:sSupPr>
                        <m:ctrlPr>
                          <a:rPr lang="en-US" i="1" smtClean="0">
                            <a:solidFill>
                              <a:schemeClr val="bg1"/>
                            </a:solidFill>
                            <a:latin typeface="Cambria Math" panose="02040503050406030204" pitchFamily="18" charset="0"/>
                          </a:rPr>
                        </m:ctrlPr>
                      </m:sSupPr>
                      <m:e>
                        <m:r>
                          <m:rPr>
                            <m:sty m:val="p"/>
                          </m:rPr>
                          <a:rPr lang="en-US" b="0" i="0" smtClean="0">
                            <a:solidFill>
                              <a:schemeClr val="bg1"/>
                            </a:solidFill>
                            <a:latin typeface="Cambria Math" charset="0"/>
                            <a:ea typeface="Cambria Math" charset="0"/>
                            <a:cs typeface="Cambria Math" charset="0"/>
                          </a:rPr>
                          <m:t>χ</m:t>
                        </m:r>
                      </m:e>
                      <m:sup>
                        <m:r>
                          <a:rPr lang="en-US" b="0" i="0" smtClean="0">
                            <a:solidFill>
                              <a:schemeClr val="bg1"/>
                            </a:solidFill>
                            <a:latin typeface="Cambria Math" charset="0"/>
                          </a:rPr>
                          <m:t>2</m:t>
                        </m:r>
                      </m:sup>
                    </m:sSup>
                  </m:oMath>
                </a14:m>
                <a:r>
                  <a:rPr lang="en-US" b="1" dirty="0">
                    <a:solidFill>
                      <a:schemeClr val="bg1"/>
                    </a:solidFill>
                  </a:rPr>
                  <a:t>  Test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0"/>
                <a:ext cx="12192000" cy="935915"/>
              </a:xfrm>
              <a:blipFill rotWithShape="0">
                <a:blip r:embed="rId2"/>
                <a:stretch>
                  <a:fillRect t="-7143" b="-18831"/>
                </a:stretch>
              </a:blipFill>
            </p:spPr>
            <p:txBody>
              <a:bodyPr/>
              <a:lstStyle/>
              <a:p>
                <a:r>
                  <a:rPr lang="en-US">
                    <a:noFill/>
                  </a:rPr>
                  <a:t> </a:t>
                </a:r>
              </a:p>
            </p:txBody>
          </p:sp>
        </mc:Fallback>
      </mc:AlternateContent>
      <p:sp>
        <p:nvSpPr>
          <p:cNvPr id="5" name="TextBox 4"/>
          <p:cNvSpPr txBox="1"/>
          <p:nvPr/>
        </p:nvSpPr>
        <p:spPr>
          <a:xfrm>
            <a:off x="138769" y="985978"/>
            <a:ext cx="6150281" cy="5693866"/>
          </a:xfrm>
          <a:prstGeom prst="rect">
            <a:avLst/>
          </a:prstGeom>
          <a:noFill/>
        </p:spPr>
        <p:txBody>
          <a:bodyPr wrap="square" rtlCol="0">
            <a:spAutoFit/>
          </a:bodyPr>
          <a:lstStyle/>
          <a:p>
            <a:r>
              <a:rPr lang="en-US" sz="2800" dirty="0"/>
              <a:t>The shape of the chi square distribution depends on the degrees of freedom (</a:t>
            </a:r>
            <a:r>
              <a:rPr lang="en-US" sz="2800" dirty="0" err="1"/>
              <a:t>df</a:t>
            </a:r>
            <a:r>
              <a:rPr lang="en-US" sz="2800" dirty="0"/>
              <a:t>).</a:t>
            </a:r>
          </a:p>
          <a:p>
            <a:endParaRPr lang="en-US" sz="2800" dirty="0"/>
          </a:p>
          <a:p>
            <a:r>
              <a:rPr lang="en-US" sz="2800" dirty="0"/>
              <a:t> </a:t>
            </a:r>
            <a:r>
              <a:rPr lang="en-US" sz="2800" dirty="0" err="1"/>
              <a:t>df</a:t>
            </a:r>
            <a:r>
              <a:rPr lang="en-US" sz="2800" dirty="0"/>
              <a:t> = (no. rows </a:t>
            </a:r>
            <a:r>
              <a:rPr lang="mr-IN" sz="2800" dirty="0"/>
              <a:t>–</a:t>
            </a:r>
            <a:r>
              <a:rPr lang="en-US" sz="2800" dirty="0"/>
              <a:t> 1)(no. cols -1) </a:t>
            </a:r>
          </a:p>
          <a:p>
            <a:endParaRPr lang="en-US" sz="2800" dirty="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a:latin typeface="Andale Mono" charset="0"/>
              <a:ea typeface="Andale Mono" charset="0"/>
              <a:cs typeface="Andale Mono" charset="0"/>
            </a:endParaRPr>
          </a:p>
          <a:p>
            <a:endParaRPr lang="en-US" sz="2800" dirty="0">
              <a:latin typeface="Andale Mono" charset="0"/>
              <a:ea typeface="Andale Mono" charset="0"/>
              <a:cs typeface="Andale Mono" charset="0"/>
            </a:endParaRPr>
          </a:p>
          <a:p>
            <a:r>
              <a:rPr lang="en-US" sz="2800" dirty="0" err="1"/>
              <a:t>df</a:t>
            </a:r>
            <a:r>
              <a:rPr lang="en-US" sz="2800" dirty="0"/>
              <a:t> = (4</a:t>
            </a:r>
            <a:r>
              <a:rPr lang="mr-IN" sz="2800" dirty="0"/>
              <a:t>–</a:t>
            </a:r>
            <a:r>
              <a:rPr lang="en-US" sz="2800" dirty="0"/>
              <a:t> 1)(2 -1)</a:t>
            </a:r>
          </a:p>
          <a:p>
            <a:r>
              <a:rPr lang="en-US" sz="2800" dirty="0" err="1"/>
              <a:t>df</a:t>
            </a:r>
            <a:r>
              <a:rPr lang="en-US" sz="2800" dirty="0"/>
              <a:t> = 3</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050" y="985978"/>
            <a:ext cx="2898493" cy="13069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442" y="1033121"/>
            <a:ext cx="2357610" cy="1255652"/>
          </a:xfrm>
          <a:prstGeom prst="rect">
            <a:avLst/>
          </a:prstGeom>
        </p:spPr>
      </p:pic>
      <p:graphicFrame>
        <p:nvGraphicFramePr>
          <p:cNvPr id="7" name="Table 6"/>
          <p:cNvGraphicFramePr>
            <a:graphicFrameLocks noGrp="1"/>
          </p:cNvGraphicFramePr>
          <p:nvPr/>
        </p:nvGraphicFramePr>
        <p:xfrm>
          <a:off x="228252" y="2856437"/>
          <a:ext cx="5042769" cy="2569201"/>
        </p:xfrm>
        <a:graphic>
          <a:graphicData uri="http://schemas.openxmlformats.org/drawingml/2006/table">
            <a:tbl>
              <a:tblPr firstRow="1" bandRow="1">
                <a:tableStyleId>{5C22544A-7EE6-4342-B048-85BDC9FD1C3A}</a:tableStyleId>
              </a:tblPr>
              <a:tblGrid>
                <a:gridCol w="1680923">
                  <a:extLst>
                    <a:ext uri="{9D8B030D-6E8A-4147-A177-3AD203B41FA5}">
                      <a16:colId xmlns:a16="http://schemas.microsoft.com/office/drawing/2014/main" val="20000"/>
                    </a:ext>
                  </a:extLst>
                </a:gridCol>
                <a:gridCol w="1680923">
                  <a:extLst>
                    <a:ext uri="{9D8B030D-6E8A-4147-A177-3AD203B41FA5}">
                      <a16:colId xmlns:a16="http://schemas.microsoft.com/office/drawing/2014/main" val="20001"/>
                    </a:ext>
                  </a:extLst>
                </a:gridCol>
                <a:gridCol w="1680923">
                  <a:extLst>
                    <a:ext uri="{9D8B030D-6E8A-4147-A177-3AD203B41FA5}">
                      <a16:colId xmlns:a16="http://schemas.microsoft.com/office/drawing/2014/main" val="20002"/>
                    </a:ext>
                  </a:extLst>
                </a:gridCol>
              </a:tblGrid>
              <a:tr h="464829">
                <a:tc gridSpan="3">
                  <a:txBody>
                    <a:bodyPr/>
                    <a:lstStyle/>
                    <a:p>
                      <a:pPr algn="ctr"/>
                      <a:r>
                        <a:rPr lang="en-US" dirty="0"/>
                        <a:t>Female adults on the Titanic</a:t>
                      </a:r>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38411">
                <a:tc>
                  <a:txBody>
                    <a:bodyPr/>
                    <a:lstStyle/>
                    <a:p>
                      <a:pPr algn="ctr"/>
                      <a:endParaRPr lang="en-US" dirty="0"/>
                    </a:p>
                  </a:txBody>
                  <a:tcPr anchor="ctr"/>
                </a:tc>
                <a:tc>
                  <a:txBody>
                    <a:bodyPr/>
                    <a:lstStyle/>
                    <a:p>
                      <a:pPr algn="ctr"/>
                      <a:r>
                        <a:rPr lang="en-US" dirty="0"/>
                        <a:t>Survived</a:t>
                      </a:r>
                    </a:p>
                  </a:txBody>
                  <a:tcPr anchor="ctr"/>
                </a:tc>
                <a:tc>
                  <a:txBody>
                    <a:bodyPr/>
                    <a:lstStyle/>
                    <a:p>
                      <a:pPr algn="ctr"/>
                      <a:r>
                        <a:rPr lang="en-US" dirty="0"/>
                        <a:t>Died</a:t>
                      </a:r>
                    </a:p>
                  </a:txBody>
                  <a:tcPr anchor="ctr"/>
                </a:tc>
                <a:extLst>
                  <a:ext uri="{0D108BD9-81ED-4DB2-BD59-A6C34878D82A}">
                    <a16:rowId xmlns:a16="http://schemas.microsoft.com/office/drawing/2014/main" val="10001"/>
                  </a:ext>
                </a:extLst>
              </a:tr>
              <a:tr h="438410">
                <a:tc>
                  <a:txBody>
                    <a:bodyPr/>
                    <a:lstStyle/>
                    <a:p>
                      <a:pPr algn="ctr"/>
                      <a:r>
                        <a:rPr lang="en-US" dirty="0"/>
                        <a:t>1st</a:t>
                      </a:r>
                    </a:p>
                  </a:txBody>
                  <a:tcPr anchor="ctr"/>
                </a:tc>
                <a:tc>
                  <a:txBody>
                    <a:bodyPr/>
                    <a:lstStyle/>
                    <a:p>
                      <a:pPr algn="ctr"/>
                      <a:r>
                        <a:rPr lang="en-US" dirty="0"/>
                        <a:t>140</a:t>
                      </a:r>
                    </a:p>
                  </a:txBody>
                  <a:tcPr anchor="ctr"/>
                </a:tc>
                <a:tc>
                  <a:txBody>
                    <a:bodyPr/>
                    <a:lstStyle/>
                    <a:p>
                      <a:pPr algn="ctr"/>
                      <a:r>
                        <a:rPr lang="en-US" dirty="0"/>
                        <a:t>4</a:t>
                      </a:r>
                    </a:p>
                  </a:txBody>
                  <a:tcPr anchor="ctr"/>
                </a:tc>
                <a:extLst>
                  <a:ext uri="{0D108BD9-81ED-4DB2-BD59-A6C34878D82A}">
                    <a16:rowId xmlns:a16="http://schemas.microsoft.com/office/drawing/2014/main" val="10002"/>
                  </a:ext>
                </a:extLst>
              </a:tr>
              <a:tr h="400833">
                <a:tc>
                  <a:txBody>
                    <a:bodyPr/>
                    <a:lstStyle/>
                    <a:p>
                      <a:pPr algn="ctr"/>
                      <a:r>
                        <a:rPr lang="en-US" dirty="0"/>
                        <a:t>2nd</a:t>
                      </a:r>
                    </a:p>
                  </a:txBody>
                  <a:tcPr anchor="ctr"/>
                </a:tc>
                <a:tc>
                  <a:txBody>
                    <a:bodyPr/>
                    <a:lstStyle/>
                    <a:p>
                      <a:pPr algn="ctr"/>
                      <a:r>
                        <a:rPr lang="en-US" dirty="0"/>
                        <a:t>80</a:t>
                      </a:r>
                    </a:p>
                  </a:txBody>
                  <a:tcPr anchor="ctr"/>
                </a:tc>
                <a:tc>
                  <a:txBody>
                    <a:bodyPr/>
                    <a:lstStyle/>
                    <a:p>
                      <a:pPr algn="ctr"/>
                      <a:r>
                        <a:rPr lang="en-US" dirty="0"/>
                        <a:t>13</a:t>
                      </a:r>
                    </a:p>
                  </a:txBody>
                  <a:tcPr anchor="ctr"/>
                </a:tc>
                <a:extLst>
                  <a:ext uri="{0D108BD9-81ED-4DB2-BD59-A6C34878D82A}">
                    <a16:rowId xmlns:a16="http://schemas.microsoft.com/office/drawing/2014/main" val="10003"/>
                  </a:ext>
                </a:extLst>
              </a:tr>
              <a:tr h="400833">
                <a:tc>
                  <a:txBody>
                    <a:bodyPr/>
                    <a:lstStyle/>
                    <a:p>
                      <a:pPr algn="ctr"/>
                      <a:r>
                        <a:rPr lang="en-US" dirty="0"/>
                        <a:t>3rd</a:t>
                      </a:r>
                    </a:p>
                  </a:txBody>
                  <a:tcPr anchor="ctr"/>
                </a:tc>
                <a:tc>
                  <a:txBody>
                    <a:bodyPr/>
                    <a:lstStyle/>
                    <a:p>
                      <a:pPr algn="ctr"/>
                      <a:r>
                        <a:rPr lang="en-US" dirty="0"/>
                        <a:t>76</a:t>
                      </a:r>
                    </a:p>
                  </a:txBody>
                  <a:tcPr anchor="ctr"/>
                </a:tc>
                <a:tc>
                  <a:txBody>
                    <a:bodyPr/>
                    <a:lstStyle/>
                    <a:p>
                      <a:pPr algn="ctr"/>
                      <a:r>
                        <a:rPr lang="en-US" dirty="0"/>
                        <a:t>89</a:t>
                      </a:r>
                    </a:p>
                  </a:txBody>
                  <a:tcPr anchor="ctr"/>
                </a:tc>
                <a:extLst>
                  <a:ext uri="{0D108BD9-81ED-4DB2-BD59-A6C34878D82A}">
                    <a16:rowId xmlns:a16="http://schemas.microsoft.com/office/drawing/2014/main" val="10004"/>
                  </a:ext>
                </a:extLst>
              </a:tr>
              <a:tr h="425885">
                <a:tc>
                  <a:txBody>
                    <a:bodyPr/>
                    <a:lstStyle/>
                    <a:p>
                      <a:pPr algn="ctr"/>
                      <a:r>
                        <a:rPr lang="en-US" dirty="0"/>
                        <a:t>Crew</a:t>
                      </a:r>
                    </a:p>
                  </a:txBody>
                  <a:tcPr anchor="ctr"/>
                </a:tc>
                <a:tc>
                  <a:txBody>
                    <a:bodyPr/>
                    <a:lstStyle/>
                    <a:p>
                      <a:pPr algn="ctr"/>
                      <a:r>
                        <a:rPr lang="en-US" dirty="0"/>
                        <a:t>20</a:t>
                      </a:r>
                    </a:p>
                  </a:txBody>
                  <a:tcPr anchor="ctr"/>
                </a:tc>
                <a:tc>
                  <a:txBody>
                    <a:bodyPr/>
                    <a:lstStyle/>
                    <a:p>
                      <a:pPr algn="ctr"/>
                      <a:r>
                        <a:rPr lang="en-US" dirty="0"/>
                        <a:t>3</a:t>
                      </a:r>
                    </a:p>
                  </a:txBody>
                  <a:tcPr anchor="ctr"/>
                </a:tc>
                <a:extLst>
                  <a:ext uri="{0D108BD9-81ED-4DB2-BD59-A6C34878D82A}">
                    <a16:rowId xmlns:a16="http://schemas.microsoft.com/office/drawing/2014/main" val="10005"/>
                  </a:ext>
                </a:extLst>
              </a:tr>
            </a:tbl>
          </a:graphicData>
        </a:graphic>
      </p:graphicFrame>
      <p:sp>
        <p:nvSpPr>
          <p:cNvPr id="8" name="TextBox 7"/>
          <p:cNvSpPr txBox="1"/>
          <p:nvPr/>
        </p:nvSpPr>
        <p:spPr>
          <a:xfrm>
            <a:off x="7883677" y="1291615"/>
            <a:ext cx="609462" cy="369332"/>
          </a:xfrm>
          <a:prstGeom prst="rect">
            <a:avLst/>
          </a:prstGeom>
          <a:noFill/>
        </p:spPr>
        <p:txBody>
          <a:bodyPr wrap="none" rtlCol="0">
            <a:spAutoFit/>
          </a:bodyPr>
          <a:lstStyle/>
          <a:p>
            <a:r>
              <a:rPr lang="en-US"/>
              <a:t>df</a:t>
            </a:r>
            <a:r>
              <a:rPr lang="en-US" dirty="0"/>
              <a:t>=1</a:t>
            </a:r>
          </a:p>
        </p:txBody>
      </p:sp>
      <p:sp>
        <p:nvSpPr>
          <p:cNvPr id="9" name="TextBox 8"/>
          <p:cNvSpPr txBox="1"/>
          <p:nvPr/>
        </p:nvSpPr>
        <p:spPr>
          <a:xfrm>
            <a:off x="10782170" y="1270124"/>
            <a:ext cx="609462" cy="369332"/>
          </a:xfrm>
          <a:prstGeom prst="rect">
            <a:avLst/>
          </a:prstGeom>
          <a:noFill/>
        </p:spPr>
        <p:txBody>
          <a:bodyPr wrap="none" rtlCol="0">
            <a:spAutoFit/>
          </a:bodyPr>
          <a:lstStyle/>
          <a:p>
            <a:r>
              <a:rPr lang="en-US" dirty="0" err="1"/>
              <a:t>df</a:t>
            </a:r>
            <a:r>
              <a:rPr lang="en-US" dirty="0"/>
              <a:t>=3</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658" y="3091543"/>
            <a:ext cx="5649393" cy="3489050"/>
          </a:xfrm>
          <a:prstGeom prst="rect">
            <a:avLst/>
          </a:prstGeom>
        </p:spPr>
      </p:pic>
    </p:spTree>
    <p:extLst>
      <p:ext uri="{BB962C8B-B14F-4D97-AF65-F5344CB8AC3E}">
        <p14:creationId xmlns:p14="http://schemas.microsoft.com/office/powerpoint/2010/main" val="362136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2800767"/>
          </a:xfrm>
          <a:prstGeom prst="rect">
            <a:avLst/>
          </a:prstGeom>
        </p:spPr>
        <p:txBody>
          <a:bodyPr wrap="square">
            <a:spAutoFit/>
          </a:bodyPr>
          <a:lstStyle/>
          <a:p>
            <a:r>
              <a:rPr lang="en-US" sz="3200" dirty="0"/>
              <a:t>Bring laptop to class!</a:t>
            </a:r>
          </a:p>
          <a:p>
            <a:endParaRPr lang="en-US" sz="16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a:solidFill>
                  <a:schemeClr val="bg1"/>
                </a:solidFill>
              </a:rPr>
              <a:t>Thursday</a:t>
            </a:r>
            <a:endParaRPr lang="en-US" b="1" dirty="0">
              <a:solidFill>
                <a:schemeClr val="bg1"/>
              </a:solidFill>
            </a:endParaRPr>
          </a:p>
        </p:txBody>
      </p:sp>
      <p:sp>
        <p:nvSpPr>
          <p:cNvPr id="3" name="TextBox 2">
            <a:extLst>
              <a:ext uri="{FF2B5EF4-FFF2-40B4-BE49-F238E27FC236}">
                <a16:creationId xmlns:a16="http://schemas.microsoft.com/office/drawing/2014/main" id="{39127271-7944-0346-B88A-5B6585D4204C}"/>
              </a:ext>
            </a:extLst>
          </p:cNvPr>
          <p:cNvSpPr txBox="1"/>
          <p:nvPr/>
        </p:nvSpPr>
        <p:spPr>
          <a:xfrm>
            <a:off x="523982" y="1356189"/>
            <a:ext cx="11231138" cy="4524315"/>
          </a:xfrm>
          <a:prstGeom prst="rect">
            <a:avLst/>
          </a:prstGeom>
          <a:noFill/>
        </p:spPr>
        <p:txBody>
          <a:bodyPr wrap="square" rtlCol="0">
            <a:spAutoFit/>
          </a:bodyPr>
          <a:lstStyle/>
          <a:p>
            <a:pPr marL="285750" indent="-285750">
              <a:buFont typeface="Arial" panose="020B0604020202020204" pitchFamily="34" charset="0"/>
              <a:buChar char="•"/>
            </a:pPr>
            <a:r>
              <a:rPr lang="en-US" dirty="0"/>
              <a:t>Evaluate sex ratio of in two frog crosses. We cross species 1 and 2 and obtain 126 offspring 52 of them are male.</a:t>
            </a:r>
          </a:p>
          <a:p>
            <a:pPr marL="285750" indent="-285750">
              <a:buFont typeface="Arial" panose="020B0604020202020204" pitchFamily="34" charset="0"/>
              <a:buChar char="•"/>
            </a:pPr>
            <a:r>
              <a:rPr lang="en-US" dirty="0"/>
              <a:t>1) what is our null hypothesis going to be?</a:t>
            </a:r>
          </a:p>
          <a:p>
            <a:pPr marL="285750" indent="-285750">
              <a:buFont typeface="Arial" panose="020B0604020202020204" pitchFamily="34" charset="0"/>
              <a:buChar char="•"/>
            </a:pPr>
            <a:r>
              <a:rPr lang="en-US" dirty="0"/>
              <a:t>2) does this result support </a:t>
            </a:r>
            <a:r>
              <a:rPr lang="en-US" dirty="0" err="1"/>
              <a:t>Haldanes</a:t>
            </a:r>
            <a:r>
              <a:rPr lang="en-US" dirty="0"/>
              <a:t> rule?</a:t>
            </a:r>
          </a:p>
          <a:p>
            <a:pPr marL="285750" indent="-285750">
              <a:buFont typeface="Arial" panose="020B0604020202020204" pitchFamily="34" charset="0"/>
              <a:buChar char="•"/>
            </a:pPr>
            <a:r>
              <a:rPr lang="en-US" dirty="0"/>
              <a:t>3) what is the minimum number of offspring required to detect a significant deviation from our expectation under the null hypothesis?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cross females from one strains of fish with males from another strain. A proportion of our offspring have an unusual color pattern.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 What null might we construct for this data?</a:t>
            </a:r>
          </a:p>
          <a:p>
            <a:pPr marL="285750" indent="-285750">
              <a:buFont typeface="Arial" panose="020B0604020202020204" pitchFamily="34" charset="0"/>
              <a:buChar char="•"/>
            </a:pPr>
            <a:r>
              <a:rPr lang="en-US" dirty="0"/>
              <a:t>2) Can we reject this null?</a:t>
            </a:r>
          </a:p>
          <a:p>
            <a:pPr marL="285750" indent="-285750">
              <a:buFont typeface="Arial" panose="020B0604020202020204" pitchFamily="34" charset="0"/>
              <a:buChar char="•"/>
            </a:pPr>
            <a:r>
              <a:rPr lang="en-US" dirty="0"/>
              <a:t>3) What might we infer </a:t>
            </a:r>
            <a:r>
              <a:rPr lang="en-US"/>
              <a:t>from this data?</a:t>
            </a:r>
            <a:endParaRPr lang="en-US" dirty="0"/>
          </a:p>
        </p:txBody>
      </p:sp>
      <p:graphicFrame>
        <p:nvGraphicFramePr>
          <p:cNvPr id="4" name="Table 4">
            <a:extLst>
              <a:ext uri="{FF2B5EF4-FFF2-40B4-BE49-F238E27FC236}">
                <a16:creationId xmlns:a16="http://schemas.microsoft.com/office/drawing/2014/main" id="{6130C178-0182-CA46-9B32-11BA8B9AEE15}"/>
              </a:ext>
            </a:extLst>
          </p:cNvPr>
          <p:cNvGraphicFramePr>
            <a:graphicFrameLocks noGrp="1"/>
          </p:cNvGraphicFramePr>
          <p:nvPr>
            <p:extLst>
              <p:ext uri="{D42A27DB-BD31-4B8C-83A1-F6EECF244321}">
                <p14:modId xmlns:p14="http://schemas.microsoft.com/office/powerpoint/2010/main" val="344740096"/>
              </p:ext>
            </p:extLst>
          </p:nvPr>
        </p:nvGraphicFramePr>
        <p:xfrm>
          <a:off x="4196081" y="3528527"/>
          <a:ext cx="4815840" cy="1112520"/>
        </p:xfrm>
        <a:graphic>
          <a:graphicData uri="http://schemas.openxmlformats.org/drawingml/2006/table">
            <a:tbl>
              <a:tblPr firstRow="1" bandRow="1">
                <a:tableStyleId>{5C22544A-7EE6-4342-B048-85BDC9FD1C3A}</a:tableStyleId>
              </a:tblPr>
              <a:tblGrid>
                <a:gridCol w="2214879">
                  <a:extLst>
                    <a:ext uri="{9D8B030D-6E8A-4147-A177-3AD203B41FA5}">
                      <a16:colId xmlns:a16="http://schemas.microsoft.com/office/drawing/2014/main" val="4279234023"/>
                    </a:ext>
                  </a:extLst>
                </a:gridCol>
                <a:gridCol w="1361440">
                  <a:extLst>
                    <a:ext uri="{9D8B030D-6E8A-4147-A177-3AD203B41FA5}">
                      <a16:colId xmlns:a16="http://schemas.microsoft.com/office/drawing/2014/main" val="3030544957"/>
                    </a:ext>
                  </a:extLst>
                </a:gridCol>
                <a:gridCol w="1239521">
                  <a:extLst>
                    <a:ext uri="{9D8B030D-6E8A-4147-A177-3AD203B41FA5}">
                      <a16:colId xmlns:a16="http://schemas.microsoft.com/office/drawing/2014/main" val="30306521"/>
                    </a:ext>
                  </a:extLst>
                </a:gridCol>
              </a:tblGrid>
              <a:tr h="370840">
                <a:tc>
                  <a:txBody>
                    <a:bodyPr/>
                    <a:lstStyle/>
                    <a:p>
                      <a:endParaRPr 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Males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Females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3435284"/>
                  </a:ext>
                </a:extLst>
              </a:tr>
              <a:tr h="370840">
                <a:tc>
                  <a:txBody>
                    <a:bodyPr/>
                    <a:lstStyle/>
                    <a:p>
                      <a:r>
                        <a:rPr lang="en-US" dirty="0"/>
                        <a:t>Color Pattern Present</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31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4</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33190490"/>
                  </a:ext>
                </a:extLst>
              </a:tr>
              <a:tr h="370840">
                <a:tc>
                  <a:txBody>
                    <a:bodyPr/>
                    <a:lstStyle/>
                    <a:p>
                      <a:r>
                        <a:rPr lang="en-US" dirty="0"/>
                        <a:t>Color Pattern Absent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89</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7209826"/>
                  </a:ext>
                </a:extLst>
              </a:tr>
            </a:tbl>
          </a:graphicData>
        </a:graphic>
      </p:graphicFrame>
    </p:spTree>
    <p:extLst>
      <p:ext uri="{BB962C8B-B14F-4D97-AF65-F5344CB8AC3E}">
        <p14:creationId xmlns:p14="http://schemas.microsoft.com/office/powerpoint/2010/main" val="298040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Non-independence</a:t>
            </a:r>
          </a:p>
        </p:txBody>
      </p:sp>
      <p:sp>
        <p:nvSpPr>
          <p:cNvPr id="4" name="Rectangle 3"/>
          <p:cNvSpPr/>
          <p:nvPr/>
        </p:nvSpPr>
        <p:spPr>
          <a:xfrm>
            <a:off x="195431" y="1273781"/>
            <a:ext cx="11801138" cy="3046988"/>
          </a:xfrm>
          <a:prstGeom prst="rect">
            <a:avLst/>
          </a:prstGeom>
        </p:spPr>
        <p:txBody>
          <a:bodyPr wrap="square">
            <a:spAutoFit/>
          </a:bodyPr>
          <a:lstStyle/>
          <a:p>
            <a:r>
              <a:rPr lang="en-US" sz="3200" dirty="0"/>
              <a:t>non-independent events- conditional probability: is the probability of an event given that another event has already occurred.</a:t>
            </a:r>
          </a:p>
          <a:p>
            <a:endParaRPr lang="en-US" sz="3200" dirty="0"/>
          </a:p>
          <a:p>
            <a:r>
              <a:rPr lang="en-US" sz="3200" dirty="0"/>
              <a:t>For instance, the probability of surviving the sinking of the Titanic was very different males and females</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Conditional probability</a:t>
            </a: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panose="02040503050406030204" pitchFamily="18"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panose="02040503050406030204" pitchFamily="18"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a:p>
              <a:p>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757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10454</TotalTime>
  <Words>2722</Words>
  <Application>Microsoft Macintosh PowerPoint</Application>
  <PresentationFormat>Widescreen</PresentationFormat>
  <Paragraphs>559</Paragraphs>
  <Slides>53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Andale Mono</vt:lpstr>
      <vt:lpstr>Arial</vt:lpstr>
      <vt:lpstr>Calibri</vt:lpstr>
      <vt:lpstr>Calibri Light</vt:lpstr>
      <vt:lpstr>Cambria Math</vt:lpstr>
      <vt:lpstr>Roboto</vt:lpstr>
      <vt:lpstr>Office Theme</vt:lpstr>
      <vt:lpstr>Probability and  Discrete Variables Biology 683      Heath Blackmon</vt:lpstr>
      <vt:lpstr>Last week</vt:lpstr>
      <vt:lpstr>Today</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Some Experimental Design Considerations </vt:lpstr>
      <vt:lpstr>Avoiding Experimenter Bias </vt:lpstr>
      <vt:lpstr>Avoiding Experimenter Bias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The Null Hypothesis </vt:lpstr>
      <vt:lpstr>Examples of Null Hypotheses </vt:lpstr>
      <vt:lpstr>Rejecting the Null </vt:lpstr>
      <vt:lpstr>Type I versus Type II Error</vt:lpstr>
      <vt:lpstr>Analyzing Proportions </vt:lpstr>
      <vt:lpstr>Analyzing Proportions </vt:lpstr>
      <vt:lpstr>Binomial Test </vt:lpstr>
      <vt:lpstr>Binomial Test </vt:lpstr>
      <vt:lpstr>Binomial Test </vt:lpstr>
      <vt:lpstr>Binomial Test </vt:lpstr>
      <vt:lpstr>Binomial Test </vt:lpstr>
      <vt:lpstr>Binomial Test </vt:lpstr>
      <vt:lpstr>Binomial Test </vt:lpstr>
      <vt:lpstr>Binomial Test </vt:lpstr>
      <vt:lpstr>Binomial Test </vt:lpstr>
      <vt:lpstr>Reporting the Results </vt:lpstr>
      <vt:lpstr>χ^2  Test</vt:lpstr>
      <vt:lpstr>χ^2  Test</vt:lpstr>
      <vt:lpstr>χ^2  Test</vt:lpstr>
      <vt:lpstr>χ^2  Test</vt:lpstr>
      <vt:lpstr>χ^2  Test</vt:lpstr>
      <vt:lpstr>χ^2  Test</vt:lpstr>
      <vt:lpstr>χ^2  Test</vt:lpstr>
      <vt:lpstr>For Thursday</vt:lpstr>
      <vt:lpstr>Thursday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45</cp:revision>
  <cp:lastPrinted>2020-01-30T18:49:04Z</cp:lastPrinted>
  <dcterms:created xsi:type="dcterms:W3CDTF">2018-01-03T17:15:04Z</dcterms:created>
  <dcterms:modified xsi:type="dcterms:W3CDTF">2021-01-18T17:17:11Z</dcterms:modified>
</cp:coreProperties>
</file>